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4" r:id="rId4"/>
    <p:sldId id="275" r:id="rId5"/>
    <p:sldId id="271" r:id="rId6"/>
    <p:sldId id="265" r:id="rId7"/>
    <p:sldId id="270" r:id="rId8"/>
    <p:sldId id="266" r:id="rId9"/>
    <p:sldId id="272" r:id="rId10"/>
    <p:sldId id="267" r:id="rId11"/>
    <p:sldId id="274" r:id="rId12"/>
    <p:sldId id="268" r:id="rId13"/>
    <p:sldId id="273" r:id="rId14"/>
    <p:sldId id="269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84"/>
    <p:restoredTop sz="94751"/>
  </p:normalViewPr>
  <p:slideViewPr>
    <p:cSldViewPr snapToGrid="0">
      <p:cViewPr varScale="1">
        <p:scale>
          <a:sx n="110" d="100"/>
          <a:sy n="110" d="100"/>
        </p:scale>
        <p:origin x="200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AC9F96-D191-DC06-DC68-095B46A77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0114324-991D-7D63-D33D-A537D4E819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CFFFCC-A482-7F7C-B643-3A7F5DA9A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FF1B-7B08-584A-BFEE-471B06C01D22}" type="datetimeFigureOut">
              <a:rPr lang="de-DE" smtClean="0"/>
              <a:t>01.01.26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2DCA4C-2804-1A9B-AC8E-CE748D36C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8FB106-D289-5A85-2DFE-FDBD73443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D797-2FC9-7846-A06B-824A362291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8958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1BD0CC-0477-AB59-6ED6-88CF51EC6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FD8B4E5-223E-B4F8-4C99-2F2B4E3C40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CB8B2C-564A-41E4-8AEE-9AD3832AD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FF1B-7B08-584A-BFEE-471B06C01D22}" type="datetimeFigureOut">
              <a:rPr lang="de-DE" smtClean="0"/>
              <a:t>01.01.26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E2BC3A8-2054-E201-B3F4-4761A0F30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259540-738B-E6EF-B971-03C325F06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D797-2FC9-7846-A06B-824A362291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0094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114935E-6754-4478-7DD6-408BAE5573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CFAF58A-5E91-3AAD-5ADD-DF1B3A56A6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6BA591A-DEC3-1A7B-1849-9E5F062FD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FF1B-7B08-584A-BFEE-471B06C01D22}" type="datetimeFigureOut">
              <a:rPr lang="de-DE" smtClean="0"/>
              <a:t>01.01.26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2210A2-3EBC-4102-9EB1-FF236E2D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8AFFD7-F9E3-E57F-27E5-D72FDD924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D797-2FC9-7846-A06B-824A362291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859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9A52F9-2E90-18E0-CA6E-90C6A79EA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E0A487-0F6E-70A5-88BD-1A9E54EA37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D9BAD6-9D21-3CB7-F8C4-A129D7FFA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FF1B-7B08-584A-BFEE-471B06C01D22}" type="datetimeFigureOut">
              <a:rPr lang="de-DE" smtClean="0"/>
              <a:t>01.01.26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16BD79-5C3D-8398-230F-7C1DF9287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C46D78-8DA6-5729-6B1D-55AB22F33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D797-2FC9-7846-A06B-824A362291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9877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12E1F7-86F2-052E-2CE4-52B54C7CB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EABFBBC-F7AD-6726-9CF6-A7CA78759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B84AA31-A56E-5B03-B4F2-0652FDF38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FF1B-7B08-584A-BFEE-471B06C01D22}" type="datetimeFigureOut">
              <a:rPr lang="de-DE" smtClean="0"/>
              <a:t>01.01.26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E84011F-17F1-A284-3F16-D3F2ACB8A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0B83C9-045C-9655-3FE7-B1942B1EE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D797-2FC9-7846-A06B-824A362291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029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A3740E-076D-61F1-A716-8A850CF46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11922C-CD0D-4060-A9A9-6DE55DCD5D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01118A9-23B4-E384-DF60-E08A5D5C4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BEA171A-8444-129A-CF4D-B64600392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FF1B-7B08-584A-BFEE-471B06C01D22}" type="datetimeFigureOut">
              <a:rPr lang="de-DE" smtClean="0"/>
              <a:t>01.01.26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53F4747-A182-70A1-5F8A-881B8D80B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4C720FC-7397-F394-8560-4D7F3BB08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D797-2FC9-7846-A06B-824A362291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8882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165896-4A14-AA38-670E-2837BC9C7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0FC4FA-885E-4595-3D10-B61BC9189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8DBFDB5-0E57-9895-6C39-285AD34DC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4485CEA-71D3-9222-6AD3-4EE880E962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5DB9132-FA38-AFFF-A870-DF3830FBEB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E13BEBC-F604-8723-01FF-0FB2099BE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FF1B-7B08-584A-BFEE-471B06C01D22}" type="datetimeFigureOut">
              <a:rPr lang="de-DE" smtClean="0"/>
              <a:t>01.01.26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DB20D47-D336-BD3E-CDEB-0F88B9092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0CF59D8-DD8D-5D98-B636-1A7C2C0B5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D797-2FC9-7846-A06B-824A362291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2795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FC934F-EC76-97B8-698F-AB7EFF35F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8DBDC10-6758-1E15-38DF-041BCDA03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FF1B-7B08-584A-BFEE-471B06C01D22}" type="datetimeFigureOut">
              <a:rPr lang="de-DE" smtClean="0"/>
              <a:t>01.01.26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2613AE2-503D-861E-AB72-E8F3FF511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B628A95-6B7C-4F75-603D-AFB174F99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D797-2FC9-7846-A06B-824A362291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3704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951C5DD-E4D2-D45D-FD38-FB629CB03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FF1B-7B08-584A-BFEE-471B06C01D22}" type="datetimeFigureOut">
              <a:rPr lang="de-DE" smtClean="0"/>
              <a:t>01.01.26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5E25537-30E6-07ED-E85C-58A9C9AA5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4FB5091-7AD8-3583-826B-28B366E3F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D797-2FC9-7846-A06B-824A362291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2511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A97ECE-634F-3277-A7DC-C7301B433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2E7F75-DB29-550F-33D2-58C1FF246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A5725C-7EB9-1F45-A87C-1A6CAD73A2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0D69B04-7CBB-4D18-595E-127ED3033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FF1B-7B08-584A-BFEE-471B06C01D22}" type="datetimeFigureOut">
              <a:rPr lang="de-DE" smtClean="0"/>
              <a:t>01.01.26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ABB9F3-F3B2-EF91-77E8-6148BD96B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7C9AC78-CA7A-A763-A8C8-96261C407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D797-2FC9-7846-A06B-824A362291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278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55E141-CDAC-03ED-8F98-0F836D513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0DD4DFA-FF60-852C-002D-54D490E182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94C140D-82BB-C0D8-9506-BC053015F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AC9808A-478E-F690-94C4-A253AE17F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FF1B-7B08-584A-BFEE-471B06C01D22}" type="datetimeFigureOut">
              <a:rPr lang="de-DE" smtClean="0"/>
              <a:t>01.01.26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7B43F4D-9886-D389-2B73-40A0CCBB6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A3D9567-82DC-F4F0-3EDA-AA8C94AC1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DD797-2FC9-7846-A06B-824A362291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2613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BC82184-A5E0-36BA-9283-B4D5630CE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D620AED-B3EC-5C2D-E947-95E7B1CF0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253B7D-0359-29D7-A984-5E5AD09391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7DFF1B-7B08-584A-BFEE-471B06C01D22}" type="datetimeFigureOut">
              <a:rPr lang="de-DE" smtClean="0"/>
              <a:t>01.01.26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75EB88-2454-B570-93AB-FA2EDFB257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42DC27-87AC-FD14-0124-B16104223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1DD797-2FC9-7846-A06B-824A362291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565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google.com/url?sa=t&amp;source=web&amp;rct=j&amp;opi=89978449&amp;url=https://lu.kurse.pro-senectute.ch/de/layout/images/getDownload%3Fid%3D77538%23:~:text%3Dmit%2520Android%252DBetriebssystem-,1.,%25E2%2580%259C%252C%2520um%2520die%2520App%2520herunterzuladen.&amp;ved=2ahUKEwiX_bKHyeqRAxV00wIHHXFDBegQFnoECB0QAw&amp;usg=AOvVaw35PDKbw_ZUycFVmCENFB-5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A11FFC0-AB89-152A-57BA-584D88A06D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endParaRPr lang="de-DE" sz="7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6CB0509-3CDF-70B6-2079-7C204B1949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/>
          </a:bodyPr>
          <a:lstStyle/>
          <a:p>
            <a:r>
              <a:rPr lang="de-DE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ÖV - </a:t>
            </a:r>
            <a:r>
              <a:rPr lang="de-DE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Billete</a:t>
            </a:r>
            <a:r>
              <a:rPr lang="de-DE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mit dem Handy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k 5" descr="Ein Bild, das Kleidung, Menschliches Gesicht, Darstellung, Text enthält.&#10;&#10;KI-generierte Inhalte können fehlerhaft sein.">
            <a:extLst>
              <a:ext uri="{FF2B5EF4-FFF2-40B4-BE49-F238E27FC236}">
                <a16:creationId xmlns:a16="http://schemas.microsoft.com/office/drawing/2014/main" id="{5E05EEFC-06C3-C818-8540-35BBC3B11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019" y="0"/>
            <a:ext cx="6115987" cy="458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40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21AAFF-5658-29CF-4785-AE5BE83C6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416D1C-7C69-A6D0-EF0C-4D469952E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26C810B-68DB-7281-5EE2-02138E294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7" y="386930"/>
            <a:ext cx="9714457" cy="1188950"/>
          </a:xfrm>
        </p:spPr>
        <p:txBody>
          <a:bodyPr anchor="b">
            <a:normAutofit/>
          </a:bodyPr>
          <a:lstStyle/>
          <a:p>
            <a:r>
              <a:rPr lang="de-DE" sz="5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Variante 2: Easy Ride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E600A0-AD7A-2515-9FEA-58FA4F8C3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462437D-A595-6A98-E618-3FF9AA8DE3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A3D32D-9BFC-2177-DD80-A979BE2CA4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AD742ED4-37B3-7C06-0062-ED4A9DC42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nhaltsplatzhalter 3" descr="Ein Bild, das Text, Screenshot, Handy, Multimedia enthält.&#10;&#10;KI-generierte Inhalte können fehlerhaft sein.">
            <a:extLst>
              <a:ext uri="{FF2B5EF4-FFF2-40B4-BE49-F238E27FC236}">
                <a16:creationId xmlns:a16="http://schemas.microsoft.com/office/drawing/2014/main" id="{646498AE-D51A-3CEA-C036-9FF62AA3D1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6256" y="2294933"/>
            <a:ext cx="1821416" cy="3945394"/>
          </a:xfrm>
        </p:spPr>
      </p:pic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C67EBFC3-BA7D-52F3-4D19-389462E765A2}"/>
              </a:ext>
            </a:extLst>
          </p:cNvPr>
          <p:cNvGrpSpPr/>
          <p:nvPr/>
        </p:nvGrpSpPr>
        <p:grpSpPr>
          <a:xfrm>
            <a:off x="2339941" y="4979328"/>
            <a:ext cx="2078978" cy="877532"/>
            <a:chOff x="867262" y="5016247"/>
            <a:chExt cx="2078978" cy="877532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58BB5CA6-A6A9-F302-B874-A99D213B35C4}"/>
                </a:ext>
              </a:extLst>
            </p:cNvPr>
            <p:cNvSpPr/>
            <p:nvPr/>
          </p:nvSpPr>
          <p:spPr>
            <a:xfrm>
              <a:off x="867262" y="5016247"/>
              <a:ext cx="2078978" cy="877532"/>
            </a:xfrm>
            <a:prstGeom prst="rect">
              <a:avLst/>
            </a:prstGeom>
            <a:noFill/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3" name="Gerade Verbindung mit Pfeil 12">
              <a:extLst>
                <a:ext uri="{FF2B5EF4-FFF2-40B4-BE49-F238E27FC236}">
                  <a16:creationId xmlns:a16="http://schemas.microsoft.com/office/drawing/2014/main" id="{010558EC-F79F-E4C4-04EA-3D55A03BB606}"/>
                </a:ext>
              </a:extLst>
            </p:cNvPr>
            <p:cNvCxnSpPr/>
            <p:nvPr/>
          </p:nvCxnSpPr>
          <p:spPr>
            <a:xfrm>
              <a:off x="1562582" y="5347500"/>
              <a:ext cx="983848" cy="0"/>
            </a:xfrm>
            <a:prstGeom prst="straightConnector1">
              <a:avLst/>
            </a:prstGeom>
            <a:ln w="76200">
              <a:solidFill>
                <a:srgbClr val="FFC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mit Pfeil 15">
              <a:extLst>
                <a:ext uri="{FF2B5EF4-FFF2-40B4-BE49-F238E27FC236}">
                  <a16:creationId xmlns:a16="http://schemas.microsoft.com/office/drawing/2014/main" id="{FA8D3B7B-8220-E318-3042-50EF21B2CF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62582" y="5627225"/>
              <a:ext cx="983848" cy="0"/>
            </a:xfrm>
            <a:prstGeom prst="straightConnector1">
              <a:avLst/>
            </a:prstGeom>
            <a:ln w="76200">
              <a:solidFill>
                <a:srgbClr val="FFC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6DA7777A-56A2-C344-9C14-7889D37F9945}"/>
              </a:ext>
            </a:extLst>
          </p:cNvPr>
          <p:cNvGrpSpPr/>
          <p:nvPr/>
        </p:nvGrpSpPr>
        <p:grpSpPr>
          <a:xfrm>
            <a:off x="598804" y="2203079"/>
            <a:ext cx="1608881" cy="3485770"/>
            <a:chOff x="3159888" y="2407532"/>
            <a:chExt cx="1608881" cy="3485770"/>
          </a:xfrm>
        </p:grpSpPr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D0D70C35-E7C8-EF0E-96DF-7A607C20215B}"/>
                </a:ext>
              </a:extLst>
            </p:cNvPr>
            <p:cNvSpPr txBox="1"/>
            <p:nvPr/>
          </p:nvSpPr>
          <p:spPr>
            <a:xfrm>
              <a:off x="3159888" y="2407532"/>
              <a:ext cx="1608881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>
                  <a:solidFill>
                    <a:srgbClr val="FF0000"/>
                  </a:solidFill>
                </a:rPr>
                <a:t>Vor dem Einsteigen! </a:t>
              </a:r>
              <a:r>
                <a:rPr lang="de-DE" dirty="0"/>
                <a:t>Einfach von links nach rechts ziehen</a:t>
              </a:r>
            </a:p>
            <a:p>
              <a:endParaRPr lang="de-DE" dirty="0"/>
            </a:p>
            <a:p>
              <a:endParaRPr lang="de-DE" dirty="0"/>
            </a:p>
            <a:p>
              <a:r>
                <a:rPr lang="de-DE" dirty="0"/>
                <a:t>Nach der Fahrt: </a:t>
              </a:r>
              <a:br>
                <a:rPr lang="de-DE" dirty="0"/>
              </a:br>
              <a:r>
                <a:rPr lang="de-DE" dirty="0"/>
                <a:t>von rechts nach links ziehen</a:t>
              </a:r>
            </a:p>
          </p:txBody>
        </p:sp>
        <p:cxnSp>
          <p:nvCxnSpPr>
            <p:cNvPr id="20" name="Gerade Verbindung mit Pfeil 19">
              <a:extLst>
                <a:ext uri="{FF2B5EF4-FFF2-40B4-BE49-F238E27FC236}">
                  <a16:creationId xmlns:a16="http://schemas.microsoft.com/office/drawing/2014/main" id="{DD3269B5-E76F-9EAC-02C1-762DC66B17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12288" y="5893302"/>
              <a:ext cx="983848" cy="0"/>
            </a:xfrm>
            <a:prstGeom prst="straightConnector1">
              <a:avLst/>
            </a:prstGeom>
            <a:ln w="76200">
              <a:solidFill>
                <a:srgbClr val="FFC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mit Pfeil 20">
              <a:extLst>
                <a:ext uri="{FF2B5EF4-FFF2-40B4-BE49-F238E27FC236}">
                  <a16:creationId xmlns:a16="http://schemas.microsoft.com/office/drawing/2014/main" id="{0F70E3D8-4EE5-4E04-B4C8-8EC93915A2A8}"/>
                </a:ext>
              </a:extLst>
            </p:cNvPr>
            <p:cNvCxnSpPr/>
            <p:nvPr/>
          </p:nvCxnSpPr>
          <p:spPr>
            <a:xfrm>
              <a:off x="3289140" y="3937317"/>
              <a:ext cx="983848" cy="0"/>
            </a:xfrm>
            <a:prstGeom prst="straightConnector1">
              <a:avLst/>
            </a:prstGeom>
            <a:ln w="76200">
              <a:solidFill>
                <a:srgbClr val="FFC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feld 21">
            <a:extLst>
              <a:ext uri="{FF2B5EF4-FFF2-40B4-BE49-F238E27FC236}">
                <a16:creationId xmlns:a16="http://schemas.microsoft.com/office/drawing/2014/main" id="{8A39F1E9-8557-9CBB-7261-FDF933798FE4}"/>
              </a:ext>
            </a:extLst>
          </p:cNvPr>
          <p:cNvSpPr txBox="1"/>
          <p:nvPr/>
        </p:nvSpPr>
        <p:spPr>
          <a:xfrm>
            <a:off x="5257241" y="2310662"/>
            <a:ext cx="45948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Keine Mitreisenden möglich</a:t>
            </a:r>
          </a:p>
          <a:p>
            <a:r>
              <a:rPr lang="de-DE" b="1" dirty="0"/>
              <a:t>ZVV Abos werden nicht berücksichtigt! </a:t>
            </a:r>
            <a:br>
              <a:rPr lang="de-DE" b="1" dirty="0"/>
            </a:br>
            <a:r>
              <a:rPr lang="de-DE" dirty="0">
                <a:sym typeface="Wingdings" pitchFamily="2" charset="2"/>
              </a:rPr>
              <a:t> Easy Ride auf ZVV App benutzen</a:t>
            </a:r>
            <a:endParaRPr lang="de-DE" dirty="0"/>
          </a:p>
          <a:p>
            <a:endParaRPr lang="de-DE" dirty="0"/>
          </a:p>
          <a:p>
            <a:r>
              <a:rPr lang="de-DE" dirty="0"/>
              <a:t>Easy Ride berechnet am Ende des Tages die günstigste Version für alle Fahrten:</a:t>
            </a:r>
          </a:p>
          <a:p>
            <a:pPr marL="285750" indent="-285750">
              <a:buFontTx/>
              <a:buChar char="-"/>
            </a:pPr>
            <a:r>
              <a:rPr lang="de-DE" dirty="0"/>
              <a:t>Einzelfahrt(en)</a:t>
            </a:r>
          </a:p>
          <a:p>
            <a:pPr marL="285750" indent="-285750">
              <a:buFontTx/>
              <a:buChar char="-"/>
            </a:pPr>
            <a:r>
              <a:rPr lang="de-DE" dirty="0"/>
              <a:t>Zonenkarte Verkehrsverbund</a:t>
            </a:r>
          </a:p>
          <a:p>
            <a:pPr marL="285750" indent="-285750">
              <a:buFontTx/>
              <a:buChar char="-"/>
            </a:pPr>
            <a:r>
              <a:rPr lang="de-DE" dirty="0"/>
              <a:t>Tageskarte SBB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r>
              <a:rPr lang="de-DE" dirty="0"/>
              <a:t>Belastung auf dem angegebenen Zahlungsmittel (TWINT / Kreditkarte) und Email mit dem belasteten Betrag am nächsten Tag</a:t>
            </a:r>
          </a:p>
        </p:txBody>
      </p:sp>
    </p:spTree>
    <p:extLst>
      <p:ext uri="{BB962C8B-B14F-4D97-AF65-F5344CB8AC3E}">
        <p14:creationId xmlns:p14="http://schemas.microsoft.com/office/powerpoint/2010/main" val="2046342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1775DC-FDCF-7B35-B200-80C063B43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9417EEA-40CB-8445-7C4B-710207CC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36C915-C6B8-5D1C-93C1-088AF899D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7" y="386930"/>
            <a:ext cx="9714457" cy="1188950"/>
          </a:xfrm>
        </p:spPr>
        <p:txBody>
          <a:bodyPr anchor="b">
            <a:normAutofit/>
          </a:bodyPr>
          <a:lstStyle/>
          <a:p>
            <a:r>
              <a:rPr lang="de-DE" sz="5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Billett zeigen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88A41F1-5A6C-DE01-1FF8-D772ABEF9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997225-5B6A-A27F-13C5-589B65A162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A41F991-C182-EB8A-0D90-D37F31E82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366CF0A-3ACF-A16B-68A3-7839449A1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8C05A21-E639-67AC-5A1C-417C9797E3AB}"/>
              </a:ext>
            </a:extLst>
          </p:cNvPr>
          <p:cNvSpPr txBox="1"/>
          <p:nvPr/>
        </p:nvSpPr>
        <p:spPr>
          <a:xfrm>
            <a:off x="753676" y="2310662"/>
            <a:ext cx="26088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Der </a:t>
            </a:r>
            <a:r>
              <a:rPr lang="de-DE" dirty="0" err="1"/>
              <a:t>Swisspass</a:t>
            </a:r>
            <a:r>
              <a:rPr lang="de-DE" dirty="0"/>
              <a:t>, </a:t>
            </a:r>
            <a:r>
              <a:rPr lang="de-DE" dirty="0" err="1"/>
              <a:t>Abonemente</a:t>
            </a:r>
            <a:r>
              <a:rPr lang="de-DE" dirty="0"/>
              <a:t> und gültige Billette werden angezeigt</a:t>
            </a:r>
          </a:p>
          <a:p>
            <a:endParaRPr lang="de-DE" dirty="0"/>
          </a:p>
          <a:p>
            <a:endParaRPr lang="de-DE" dirty="0"/>
          </a:p>
        </p:txBody>
      </p: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33437AD2-F8F7-59EC-B0B6-EE360DA01C77}"/>
              </a:ext>
            </a:extLst>
          </p:cNvPr>
          <p:cNvCxnSpPr>
            <a:cxnSpLocks/>
          </p:cNvCxnSpPr>
          <p:nvPr/>
        </p:nvCxnSpPr>
        <p:spPr>
          <a:xfrm flipH="1">
            <a:off x="5470709" y="2581154"/>
            <a:ext cx="791195" cy="198914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nhaltsplatzhalter 8" descr="Ein Bild, das Text, Menschliches Gesicht, Screenshot, Mann enthält.&#10;&#10;KI-generierte Inhalte können fehlerhaft sein.">
            <a:extLst>
              <a:ext uri="{FF2B5EF4-FFF2-40B4-BE49-F238E27FC236}">
                <a16:creationId xmlns:a16="http://schemas.microsoft.com/office/drawing/2014/main" id="{160987D9-8187-B713-6345-DA4C9A271D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0625" y="2252787"/>
            <a:ext cx="1880084" cy="4063072"/>
          </a:xfr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B607A4D-DEA7-B070-D74B-1012C340B78F}"/>
              </a:ext>
            </a:extLst>
          </p:cNvPr>
          <p:cNvSpPr/>
          <p:nvPr/>
        </p:nvSpPr>
        <p:spPr>
          <a:xfrm>
            <a:off x="4398379" y="5705420"/>
            <a:ext cx="548072" cy="515862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BC37622-E002-10A7-6965-C353F77851E5}"/>
              </a:ext>
            </a:extLst>
          </p:cNvPr>
          <p:cNvSpPr txBox="1"/>
          <p:nvPr/>
        </p:nvSpPr>
        <p:spPr>
          <a:xfrm>
            <a:off x="6376566" y="2203079"/>
            <a:ext cx="26088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Eine Zeit lang werden auch abgelaufene Billette angezeigt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3207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4387B9-BDC0-0232-9CF1-2C77030E3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4B66A14-58C6-D7A2-F212-E03F148AB4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A483A59-DFE7-C3C0-EA0B-1B9D2BDAB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7" y="386930"/>
            <a:ext cx="9714457" cy="1188950"/>
          </a:xfrm>
        </p:spPr>
        <p:txBody>
          <a:bodyPr anchor="b">
            <a:normAutofit/>
          </a:bodyPr>
          <a:lstStyle/>
          <a:p>
            <a:r>
              <a:rPr lang="de-DE" sz="5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SBB Mobile: Shop &amp; Services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7807038-3890-0176-3F90-DEF4D82C5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0485481-33B5-3C17-3EFA-8F40A3583A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A7D8A68-587D-9BCB-8BDB-C7D117C32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020FFCF-2D4F-0F3F-8C98-D69D01ACA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CAE6DBCC-5FDC-2CBB-A989-66445A148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03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Sitzplatz reservieren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Kurzstrecke oder </a:t>
            </a:r>
            <a:r>
              <a:rPr lang="de-DE" sz="2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Einzelbillett</a:t>
            </a: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ZVV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Tageskarten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Spartageskarte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Klassenwechsel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Velo Tageskarte</a:t>
            </a:r>
          </a:p>
          <a:p>
            <a:pPr marL="514350" indent="-514350">
              <a:buFont typeface="+mj-lt"/>
              <a:buAutoNum type="arabicPeriod"/>
            </a:pPr>
            <a:endParaRPr lang="de-DE" sz="2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971550" lvl="1" indent="-514350">
              <a:buFont typeface="+mj-lt"/>
              <a:buAutoNum type="arabicPeriod"/>
            </a:pPr>
            <a:endParaRPr lang="de-DE" sz="2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13" name="Grafik 12" descr="Ein Bild, das Text, Screenshot, Zahl, Schrift enthält.&#10;&#10;KI-generierte Inhalte können fehlerhaft sein.">
            <a:extLst>
              <a:ext uri="{FF2B5EF4-FFF2-40B4-BE49-F238E27FC236}">
                <a16:creationId xmlns:a16="http://schemas.microsoft.com/office/drawing/2014/main" id="{4ED56AB3-A589-938A-326B-467FD646B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799" y="2210314"/>
            <a:ext cx="1915963" cy="4140609"/>
          </a:xfrm>
          <a:prstGeom prst="rect">
            <a:avLst/>
          </a:prstGeom>
        </p:spPr>
      </p:pic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87EB537F-DD8B-7C81-F69B-539DF1ACC9A7}"/>
              </a:ext>
            </a:extLst>
          </p:cNvPr>
          <p:cNvCxnSpPr>
            <a:cxnSpLocks/>
          </p:cNvCxnSpPr>
          <p:nvPr/>
        </p:nvCxnSpPr>
        <p:spPr>
          <a:xfrm>
            <a:off x="6095999" y="2984778"/>
            <a:ext cx="1456238" cy="574913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958E9432-9A51-393F-30BD-E93E7171824F}"/>
              </a:ext>
            </a:extLst>
          </p:cNvPr>
          <p:cNvCxnSpPr>
            <a:cxnSpLocks/>
          </p:cNvCxnSpPr>
          <p:nvPr/>
        </p:nvCxnSpPr>
        <p:spPr>
          <a:xfrm>
            <a:off x="4062714" y="3429000"/>
            <a:ext cx="3489523" cy="334925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9CE1E51-E420-9ED0-D565-5677E4326C1B}"/>
              </a:ext>
            </a:extLst>
          </p:cNvPr>
          <p:cNvCxnSpPr>
            <a:cxnSpLocks/>
          </p:cNvCxnSpPr>
          <p:nvPr/>
        </p:nvCxnSpPr>
        <p:spPr>
          <a:xfrm>
            <a:off x="4062714" y="3877331"/>
            <a:ext cx="3481085" cy="588653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3C0E0F6B-B187-40C1-99CF-A6EAB9B4484F}"/>
              </a:ext>
            </a:extLst>
          </p:cNvPr>
          <p:cNvCxnSpPr>
            <a:cxnSpLocks/>
          </p:cNvCxnSpPr>
          <p:nvPr/>
        </p:nvCxnSpPr>
        <p:spPr>
          <a:xfrm>
            <a:off x="4033152" y="4779389"/>
            <a:ext cx="3481085" cy="834333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DAD909F9-62D7-F294-E033-9DB040AD2D31}"/>
              </a:ext>
            </a:extLst>
          </p:cNvPr>
          <p:cNvCxnSpPr>
            <a:cxnSpLocks/>
          </p:cNvCxnSpPr>
          <p:nvPr/>
        </p:nvCxnSpPr>
        <p:spPr>
          <a:xfrm>
            <a:off x="4062714" y="4315545"/>
            <a:ext cx="3481085" cy="53622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63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753139-8C86-8B2B-177C-54C583EDB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D4C5BC-7E1B-4127-F6C4-AD1243E10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C63026B-F3C3-AA21-2917-E8F9A7FF2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7" y="386930"/>
            <a:ext cx="9714457" cy="1188950"/>
          </a:xfrm>
        </p:spPr>
        <p:txBody>
          <a:bodyPr anchor="b">
            <a:normAutofit/>
          </a:bodyPr>
          <a:lstStyle/>
          <a:p>
            <a:r>
              <a:rPr lang="de-DE" sz="5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SBB Mobile: Profil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704B790-E058-E2FD-00ED-3DB28F266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DAA65C2-7CA7-4B14-8A29-35C1BFA15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DB93857-5A2C-7ECC-DA46-DD6E7BA5BB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7180701E-59C7-DAB5-D8C3-E6B487AB19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8B55EB0F-A232-9F47-7D44-DF0BAA232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03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Persönliche Daten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Mitreisende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Zahlungsmittel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Benachrichtigungen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Werbung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Billetkauf</a:t>
            </a:r>
            <a:endParaRPr lang="de-DE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514350" indent="-514350">
              <a:buFont typeface="+mj-lt"/>
              <a:buAutoNum type="arabicPeriod"/>
            </a:pPr>
            <a:endParaRPr lang="de-DE" sz="2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971550" lvl="1" indent="-514350">
              <a:buFont typeface="+mj-lt"/>
              <a:buAutoNum type="arabicPeriod"/>
            </a:pPr>
            <a:endParaRPr lang="de-DE" sz="2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63EEFC53-C50E-5683-64B2-E7B892081584}"/>
              </a:ext>
            </a:extLst>
          </p:cNvPr>
          <p:cNvCxnSpPr>
            <a:cxnSpLocks/>
          </p:cNvCxnSpPr>
          <p:nvPr/>
        </p:nvCxnSpPr>
        <p:spPr>
          <a:xfrm>
            <a:off x="4141502" y="2509261"/>
            <a:ext cx="3635504" cy="673643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FA40C86C-4D0B-D41A-FF39-AB4B39967240}"/>
              </a:ext>
            </a:extLst>
          </p:cNvPr>
          <p:cNvCxnSpPr>
            <a:cxnSpLocks/>
          </p:cNvCxnSpPr>
          <p:nvPr/>
        </p:nvCxnSpPr>
        <p:spPr>
          <a:xfrm>
            <a:off x="4141502" y="2921929"/>
            <a:ext cx="3648860" cy="506753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EDEFAFA8-E5FC-DF75-54ED-061B9F61436A}"/>
              </a:ext>
            </a:extLst>
          </p:cNvPr>
          <p:cNvCxnSpPr>
            <a:cxnSpLocks/>
          </p:cNvCxnSpPr>
          <p:nvPr/>
        </p:nvCxnSpPr>
        <p:spPr>
          <a:xfrm>
            <a:off x="4149940" y="3373080"/>
            <a:ext cx="3640422" cy="259836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30C7C544-C765-CF08-F9D9-D824E096A06C}"/>
              </a:ext>
            </a:extLst>
          </p:cNvPr>
          <p:cNvCxnSpPr>
            <a:cxnSpLocks/>
          </p:cNvCxnSpPr>
          <p:nvPr/>
        </p:nvCxnSpPr>
        <p:spPr>
          <a:xfrm flipV="1">
            <a:off x="4196240" y="4055792"/>
            <a:ext cx="3594122" cy="225253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8B8029B0-50BE-3D84-A93F-7622893FE0B0}"/>
              </a:ext>
            </a:extLst>
          </p:cNvPr>
          <p:cNvCxnSpPr>
            <a:cxnSpLocks/>
          </p:cNvCxnSpPr>
          <p:nvPr/>
        </p:nvCxnSpPr>
        <p:spPr>
          <a:xfrm flipV="1">
            <a:off x="4196240" y="3830552"/>
            <a:ext cx="3594122" cy="49281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4" name="Grafik 3" descr="Ein Bild, das Text, Screenshot, Zahl, Schrift enthält.&#10;&#10;KI-generierte Inhalte können fehlerhaft sein.">
            <a:extLst>
              <a:ext uri="{FF2B5EF4-FFF2-40B4-BE49-F238E27FC236}">
                <a16:creationId xmlns:a16="http://schemas.microsoft.com/office/drawing/2014/main" id="{1F9A939E-44A9-7443-ACEF-078A4EED5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0362" y="2229033"/>
            <a:ext cx="1821443" cy="3936340"/>
          </a:xfrm>
          <a:prstGeom prst="rect">
            <a:avLst/>
          </a:prstGeom>
        </p:spPr>
      </p:pic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9BDF2FB5-3849-9769-6CA1-BA669D4BA0EF}"/>
              </a:ext>
            </a:extLst>
          </p:cNvPr>
          <p:cNvCxnSpPr>
            <a:cxnSpLocks/>
          </p:cNvCxnSpPr>
          <p:nvPr/>
        </p:nvCxnSpPr>
        <p:spPr>
          <a:xfrm flipV="1">
            <a:off x="4184665" y="4243503"/>
            <a:ext cx="3594122" cy="579973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4781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F87C3C-0E7D-691E-3192-4D70CC50E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547C9C1-2055-CF16-5932-F491F33F6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B7CF57-296E-AD05-FD3D-052DCAD7B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BE3D10-EC77-C4AB-64AC-D9CC3AB8D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816CE02-9659-CD59-EC0A-A11721D24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endParaRPr lang="de-DE" sz="7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D4A444D-B2DE-812A-FFC3-AED11C11B3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4989" y="967383"/>
            <a:ext cx="9144000" cy="651910"/>
          </a:xfrm>
        </p:spPr>
        <p:txBody>
          <a:bodyPr anchor="ctr">
            <a:normAutofit/>
          </a:bodyPr>
          <a:lstStyle/>
          <a:p>
            <a:r>
              <a:rPr lang="de-DE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Vielen Dank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412A1CE-2472-C069-8A06-DF341EE15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 descr="Ein Bild, das Text, Screenshot, Schrift, Marke enthält.&#10;&#10;KI-generierte Inhalte können fehlerhaft sein.">
            <a:extLst>
              <a:ext uri="{FF2B5EF4-FFF2-40B4-BE49-F238E27FC236}">
                <a16:creationId xmlns:a16="http://schemas.microsoft.com/office/drawing/2014/main" id="{C3A9E2AD-3004-899A-FD3B-8DC9B46B9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911" y="551961"/>
            <a:ext cx="6158066" cy="461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48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D6D6AB-EF63-326B-9D6F-854297636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de-DE" sz="5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Inhalt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50E81C-ECF3-85E6-01E6-3C24BFD32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Welche Apps gibt es</a:t>
            </a:r>
          </a:p>
          <a:p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SBB Mobile</a:t>
            </a:r>
          </a:p>
          <a:p>
            <a:pPr lvl="1"/>
            <a:r>
              <a:rPr lang="de-DE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Installation</a:t>
            </a:r>
          </a:p>
          <a:p>
            <a:pPr lvl="1"/>
            <a:r>
              <a:rPr lang="de-DE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Wie löse ich ein Billett</a:t>
            </a:r>
          </a:p>
          <a:p>
            <a:pPr lvl="1"/>
            <a:r>
              <a:rPr lang="de-DE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Was kann ich mit dieser App sonst noch machen</a:t>
            </a:r>
          </a:p>
        </p:txBody>
      </p:sp>
    </p:spTree>
    <p:extLst>
      <p:ext uri="{BB962C8B-B14F-4D97-AF65-F5344CB8AC3E}">
        <p14:creationId xmlns:p14="http://schemas.microsoft.com/office/powerpoint/2010/main" val="4228550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F28D53-970C-E528-DED8-BB022BDF3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98B84A-CF42-70CD-FDBF-D1CD10CEA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80A8E84-0E9A-7AFB-FE19-D9D200927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de-DE" sz="5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Welche Apps gibt 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F8D2112-D551-1E8B-CD90-C5AD6404C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00AA6D7-D975-CFD6-1EEB-9A3D66556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1DE56EE-B523-4196-8B42-1D12548D24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3460E58-0D7B-D7F4-81A7-F4A4A3D13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fik 14" descr="Ein Bild, das Text, Screenshot, Website, Webseite enthält.&#10;&#10;KI-generierte Inhalte können fehlerhaft sein.">
            <a:extLst>
              <a:ext uri="{FF2B5EF4-FFF2-40B4-BE49-F238E27FC236}">
                <a16:creationId xmlns:a16="http://schemas.microsoft.com/office/drawing/2014/main" id="{FC8E102C-5C8B-51D6-D5B7-79C2DA6D9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3" y="2984778"/>
            <a:ext cx="1551004" cy="3351893"/>
          </a:xfrm>
          <a:prstGeom prst="rect">
            <a:avLst/>
          </a:prstGeom>
        </p:spPr>
      </p:pic>
      <p:pic>
        <p:nvPicPr>
          <p:cNvPr id="17" name="Grafik 16" descr="Ein Bild, das Text, Screenshot, Schrift, Software enthält.&#10;&#10;KI-generierte Inhalte können fehlerhaft sein.">
            <a:extLst>
              <a:ext uri="{FF2B5EF4-FFF2-40B4-BE49-F238E27FC236}">
                <a16:creationId xmlns:a16="http://schemas.microsoft.com/office/drawing/2014/main" id="{F3635ED7-5FFD-1213-F9D4-673384EAEB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9853" y="2984779"/>
            <a:ext cx="1551004" cy="3351892"/>
          </a:xfrm>
          <a:prstGeom prst="rect">
            <a:avLst/>
          </a:prstGeom>
        </p:spPr>
      </p:pic>
      <p:pic>
        <p:nvPicPr>
          <p:cNvPr id="19" name="Grafik 18" descr="Ein Bild, das Text, Screenshot, Onlinewerbung, Logo enthält.&#10;&#10;KI-generierte Inhalte können fehlerhaft sein.">
            <a:extLst>
              <a:ext uri="{FF2B5EF4-FFF2-40B4-BE49-F238E27FC236}">
                <a16:creationId xmlns:a16="http://schemas.microsoft.com/office/drawing/2014/main" id="{EC6549AB-DB56-8A15-D506-662223AD1A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0141" y="2964204"/>
            <a:ext cx="1551004" cy="3351892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83A1E5DB-5CE2-DFD2-3353-539994B9FFA3}"/>
              </a:ext>
            </a:extLst>
          </p:cNvPr>
          <p:cNvSpPr txBox="1"/>
          <p:nvPr/>
        </p:nvSpPr>
        <p:spPr>
          <a:xfrm>
            <a:off x="440870" y="2284724"/>
            <a:ext cx="1094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SBB Mobile		ZVV Ticket		</a:t>
            </a:r>
            <a:r>
              <a:rPr lang="de-DE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Fairtiq</a:t>
            </a:r>
            <a:r>
              <a:rPr lang="de-DE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(Basis für alle Apps)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ECDBA706-D69B-CF5B-DDE1-7DC89FED794B}"/>
              </a:ext>
            </a:extLst>
          </p:cNvPr>
          <p:cNvSpPr txBox="1"/>
          <p:nvPr/>
        </p:nvSpPr>
        <p:spPr>
          <a:xfrm>
            <a:off x="7819188" y="2964204"/>
            <a:ext cx="29105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Fairtiq</a:t>
            </a:r>
            <a:r>
              <a:rPr lang="de-DE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ist die technische Grundlage für alle Apps, kann aber auch alleine benutzt werden.</a:t>
            </a:r>
            <a:br>
              <a:rPr lang="de-DE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de-DE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Funktioniert auch in bestimmten Gebieten im Ausland (z.B. Vorarlberg)</a:t>
            </a:r>
          </a:p>
          <a:p>
            <a:endParaRPr lang="de-DE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br>
              <a:rPr lang="de-DE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e-DE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071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7BD87D-E2E3-2474-1DDD-2E899CAE9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44F11C3-A44F-BE48-818F-5D1E49163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56DF85-EB7E-4FB1-0CDD-7DA28F53D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de-DE" sz="5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Vor –und Nachteile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0952957-BD1B-8CF4-8F0B-2E10BB0510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7B17AA1-E290-4B35-1A65-CEE0A4EC6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D73C7FA-7C81-43C4-A78D-514978FAA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9CABE46-378B-2364-C4A9-0C5E94EC99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fik 14" descr="Ein Bild, das Text, Screenshot, Website, Webseite enthält.&#10;&#10;KI-generierte Inhalte können fehlerhaft sein.">
            <a:extLst>
              <a:ext uri="{FF2B5EF4-FFF2-40B4-BE49-F238E27FC236}">
                <a16:creationId xmlns:a16="http://schemas.microsoft.com/office/drawing/2014/main" id="{CF7FF709-3B07-7E64-CD18-A1ED8D24C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3" y="2984778"/>
            <a:ext cx="1551004" cy="3351893"/>
          </a:xfrm>
          <a:prstGeom prst="rect">
            <a:avLst/>
          </a:prstGeom>
        </p:spPr>
      </p:pic>
      <p:pic>
        <p:nvPicPr>
          <p:cNvPr id="17" name="Grafik 16" descr="Ein Bild, das Text, Screenshot, Schrift, Software enthält.&#10;&#10;KI-generierte Inhalte können fehlerhaft sein.">
            <a:extLst>
              <a:ext uri="{FF2B5EF4-FFF2-40B4-BE49-F238E27FC236}">
                <a16:creationId xmlns:a16="http://schemas.microsoft.com/office/drawing/2014/main" id="{F18A78AA-A567-3B7F-2EDC-1BE1EF12E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115" y="2889788"/>
            <a:ext cx="1551004" cy="3351892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25EE95B8-B09E-6C48-EDC6-5CB61A7EF2E5}"/>
              </a:ext>
            </a:extLst>
          </p:cNvPr>
          <p:cNvSpPr txBox="1"/>
          <p:nvPr/>
        </p:nvSpPr>
        <p:spPr>
          <a:xfrm>
            <a:off x="440870" y="2284724"/>
            <a:ext cx="1094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SBB Mobile					ZVV Ticket		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A86316B-681C-E122-BC46-B2468B59ECCB}"/>
              </a:ext>
            </a:extLst>
          </p:cNvPr>
          <p:cNvSpPr txBox="1"/>
          <p:nvPr/>
        </p:nvSpPr>
        <p:spPr>
          <a:xfrm>
            <a:off x="2135585" y="2886748"/>
            <a:ext cx="2344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 gültig in der ganzen Schweiz</a:t>
            </a:r>
          </a:p>
          <a:p>
            <a:r>
              <a:rPr lang="de-DE" sz="12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 Auch Fahrten ins Ausland</a:t>
            </a:r>
          </a:p>
          <a:p>
            <a:r>
              <a:rPr lang="de-DE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 mit Easy Ride</a:t>
            </a:r>
          </a:p>
          <a:p>
            <a:r>
              <a:rPr lang="de-DE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 Fahrplan</a:t>
            </a:r>
          </a:p>
          <a:p>
            <a:r>
              <a:rPr lang="de-DE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 Mitreisende können erfasst werden</a:t>
            </a:r>
          </a:p>
          <a:p>
            <a:r>
              <a:rPr lang="de-DE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- Keine 24h Tageskarte</a:t>
            </a:r>
            <a:br>
              <a:rPr lang="de-DE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e-DE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38FEB12-A766-8467-A05D-DF359ABF7552}"/>
              </a:ext>
            </a:extLst>
          </p:cNvPr>
          <p:cNvSpPr txBox="1"/>
          <p:nvPr/>
        </p:nvSpPr>
        <p:spPr>
          <a:xfrm>
            <a:off x="7712100" y="2862765"/>
            <a:ext cx="23443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 gültig in der ganzen Schweiz</a:t>
            </a:r>
          </a:p>
          <a:p>
            <a:r>
              <a:rPr lang="de-DE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 mit Easy Ride</a:t>
            </a:r>
          </a:p>
          <a:p>
            <a:r>
              <a:rPr lang="de-DE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 Fahrplan</a:t>
            </a:r>
          </a:p>
          <a:p>
            <a:r>
              <a:rPr lang="de-DE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 Mitreisende können erfasst werden</a:t>
            </a:r>
          </a:p>
          <a:p>
            <a:r>
              <a:rPr lang="de-DE" sz="12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+ 24h Tageskarte</a:t>
            </a:r>
          </a:p>
          <a:p>
            <a:r>
              <a:rPr lang="de-DE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- Keine Fahrten ins Ausland</a:t>
            </a:r>
          </a:p>
          <a:p>
            <a:br>
              <a:rPr lang="de-DE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e-DE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597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899E03-CFC2-2D30-5F0C-C53D2F526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714E83-8294-0A09-A4CB-0FE3DFD80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EAA16E-EED9-EED8-242B-DDCA392E9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7" y="386930"/>
            <a:ext cx="10574725" cy="1188950"/>
          </a:xfrm>
        </p:spPr>
        <p:txBody>
          <a:bodyPr anchor="b">
            <a:noAutofit/>
          </a:bodyPr>
          <a:lstStyle/>
          <a:p>
            <a:r>
              <a:rPr lang="de-DE" sz="5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Billett lösen: Voraussetzungen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6C48271-B92C-3FEF-C391-D053B75F6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5AD26EB-3F26-85B2-CE45-5DCA65E7A3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5ABB48-80D6-D5BE-293F-89F9190F5B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BE638D0-7B47-BF61-E0C4-2B51AC70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nhaltsplatzhalter 8">
            <a:extLst>
              <a:ext uri="{FF2B5EF4-FFF2-40B4-BE49-F238E27FC236}">
                <a16:creationId xmlns:a16="http://schemas.microsoft.com/office/drawing/2014/main" id="{345CC6FB-C05E-1DEA-B2A5-B83B0E1C0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45345"/>
            <a:ext cx="10515600" cy="4351338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SBB Mobile auf dem Handy installiert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de-DE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Es braucht dazu eine Email-Adresse und einen </a:t>
            </a:r>
            <a:r>
              <a:rPr lang="de-DE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Swisspass</a:t>
            </a:r>
            <a:endParaRPr lang="de-DE" sz="2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Zahlungsmittel hinterlegen</a:t>
            </a:r>
          </a:p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r>
              <a:rPr lang="de-DE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TWINT</a:t>
            </a:r>
          </a:p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r>
              <a:rPr lang="de-DE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Alle gängigen Kreditkarten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Für Easy Ride: Standort freigeben</a:t>
            </a:r>
            <a:b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e-DE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655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9F2F40-FF3C-F26C-E355-4CE92C165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F7A36ED-17E3-6976-B789-D1E541CBD7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AFD6CA7-9A4B-812B-9CD7-E01E4FEA7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7" y="386930"/>
            <a:ext cx="9714457" cy="1188950"/>
          </a:xfrm>
        </p:spPr>
        <p:txBody>
          <a:bodyPr anchor="b">
            <a:normAutofit/>
          </a:bodyPr>
          <a:lstStyle/>
          <a:p>
            <a:r>
              <a:rPr lang="de-DE" sz="5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Wie installiere ich SBB Mobile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DFBA520-477C-B38E-5407-0502BDAF1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2A5ECD1-5D3F-6A8E-B86F-6CCFE8A12A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F410B7C-F21F-A579-8A56-B92749EFB8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DA1542B-6309-849D-51C6-F314CDD3C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9C268C5E-AE7D-158F-62FF-F72DA5790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45345"/>
            <a:ext cx="10515600" cy="4351338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Herunterladen und Installieren der App </a:t>
            </a:r>
          </a:p>
          <a:p>
            <a:pPr lvl="1">
              <a:lnSpc>
                <a:spcPct val="100000"/>
              </a:lnSpc>
            </a:pPr>
            <a:r>
              <a:rPr lang="de-DE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Iphone</a:t>
            </a:r>
            <a:r>
              <a:rPr lang="de-DE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 </a:t>
            </a:r>
            <a:r>
              <a:rPr lang="de-DE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Wingdings" pitchFamily="2" charset="2"/>
              </a:rPr>
              <a:t>App-Store 		 SBB Mobile suchen und installieren</a:t>
            </a:r>
          </a:p>
          <a:p>
            <a:pPr lvl="1">
              <a:lnSpc>
                <a:spcPct val="100000"/>
              </a:lnSpc>
            </a:pPr>
            <a:r>
              <a:rPr lang="de-DE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Wingdings" pitchFamily="2" charset="2"/>
              </a:rPr>
              <a:t>Android: Google Play Store	 SBB Mobile suchen und installieren</a:t>
            </a:r>
            <a:endParaRPr lang="de-DE" sz="2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Registrierung auf Swiss Pass</a:t>
            </a:r>
          </a:p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r>
              <a:rPr lang="de-DE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Muss nur einmal gemacht werden</a:t>
            </a:r>
          </a:p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r>
              <a:rPr lang="de-DE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Dazu braucht es die Kundennummer auf dem </a:t>
            </a:r>
            <a:r>
              <a:rPr lang="de-DE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SwissPass</a:t>
            </a:r>
            <a:endParaRPr lang="de-DE" sz="2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r>
              <a:rPr lang="de-DE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Email Adresse und (neues) Passwort eingeben (und notieren)</a:t>
            </a:r>
          </a:p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r>
              <a:rPr lang="de-DE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Es wird ein Verifikationscode geschickt, den man eingeben muss um das Swiss Pass Kundenkonto zu aktivieren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de-DE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Login in der SBB Mobile App mit Email Adresse und Passwort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de-DE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(Eine detailliere Anleitung gibt es bei der </a:t>
            </a:r>
            <a:r>
              <a:rPr lang="de-DE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2"/>
              </a:rPr>
              <a:t>Pro Senectute</a:t>
            </a:r>
            <a:r>
              <a:rPr lang="de-DE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</a:p>
        </p:txBody>
      </p:sp>
      <p:pic>
        <p:nvPicPr>
          <p:cNvPr id="6" name="Grafik 5" descr="Ein Bild, das Text, Menschliches Gesicht enthält.&#10;&#10;KI-generierte Inhalte können fehlerhaft sein.">
            <a:extLst>
              <a:ext uri="{FF2B5EF4-FFF2-40B4-BE49-F238E27FC236}">
                <a16:creationId xmlns:a16="http://schemas.microsoft.com/office/drawing/2014/main" id="{E6E8EE65-CAFD-1CD0-5D2E-F5E764000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198188" y="3090832"/>
            <a:ext cx="1330719" cy="2055222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E205FEAC-2838-B072-6CEF-9BC42250A0BA}"/>
              </a:ext>
            </a:extLst>
          </p:cNvPr>
          <p:cNvSpPr/>
          <p:nvPr/>
        </p:nvSpPr>
        <p:spPr>
          <a:xfrm>
            <a:off x="9637161" y="4562493"/>
            <a:ext cx="1061357" cy="24004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9862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DD5F1A-37E7-3A07-BD7C-9BBD3E175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60FFBA-70BB-D3A5-6829-5A61085B2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B4093A2-FD30-57F4-560C-22E5EE1D9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7" y="386930"/>
            <a:ext cx="9714457" cy="1188950"/>
          </a:xfrm>
        </p:spPr>
        <p:txBody>
          <a:bodyPr anchor="b">
            <a:normAutofit/>
          </a:bodyPr>
          <a:lstStyle/>
          <a:p>
            <a:r>
              <a:rPr lang="de-DE" sz="5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Wie löse ich ein Billett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C50E936-B1D2-EEC9-9900-7FD73DCF5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189400-C9C2-6E6C-64E8-6870B3EE77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5C31CBA-6138-405A-D757-38E76940C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11912CF-434A-BAED-363E-5CF6333C3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nhaltsplatzhalter 3" descr="Ein Bild, das Text, Screenshot, Website, Webseite enthält.&#10;&#10;KI-generierte Inhalte können fehlerhaft sein.">
            <a:extLst>
              <a:ext uri="{FF2B5EF4-FFF2-40B4-BE49-F238E27FC236}">
                <a16:creationId xmlns:a16="http://schemas.microsoft.com/office/drawing/2014/main" id="{203CC511-BFC9-945B-FB21-1C692CBD4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3355" y="2389218"/>
            <a:ext cx="2009546" cy="4351338"/>
          </a:xfr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A4BB967C-84F7-FE43-C2F2-EE989E4C790F}"/>
              </a:ext>
            </a:extLst>
          </p:cNvPr>
          <p:cNvSpPr txBox="1"/>
          <p:nvPr/>
        </p:nvSpPr>
        <p:spPr>
          <a:xfrm>
            <a:off x="431525" y="2416629"/>
            <a:ext cx="18708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Variante 1:</a:t>
            </a:r>
            <a:br>
              <a:rPr lang="de-DE" dirty="0"/>
            </a:br>
            <a:r>
              <a:rPr lang="de-DE" dirty="0"/>
              <a:t>zuerst die Reise planen, dann ein Ticket lösen</a:t>
            </a:r>
          </a:p>
          <a:p>
            <a:endParaRPr lang="de-DE" dirty="0"/>
          </a:p>
          <a:p>
            <a:r>
              <a:rPr lang="de-DE" dirty="0" err="1"/>
              <a:t>Sparbillette</a:t>
            </a:r>
            <a:r>
              <a:rPr lang="de-DE" dirty="0"/>
              <a:t> und Mitreisende möglich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5D675C7-E4C3-8AEA-8316-05085EE5B1B8}"/>
              </a:ext>
            </a:extLst>
          </p:cNvPr>
          <p:cNvSpPr txBox="1"/>
          <p:nvPr/>
        </p:nvSpPr>
        <p:spPr>
          <a:xfrm>
            <a:off x="5775768" y="2389218"/>
            <a:ext cx="2314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Variante 2:</a:t>
            </a:r>
            <a:br>
              <a:rPr lang="de-DE" dirty="0"/>
            </a:br>
            <a:r>
              <a:rPr lang="de-DE" dirty="0"/>
              <a:t>mit Easy Ride</a:t>
            </a:r>
          </a:p>
          <a:p>
            <a:endParaRPr lang="de-DE" dirty="0"/>
          </a:p>
          <a:p>
            <a:r>
              <a:rPr lang="de-DE" dirty="0"/>
              <a:t>Keine </a:t>
            </a:r>
            <a:r>
              <a:rPr lang="de-DE" dirty="0" err="1"/>
              <a:t>Sparbillette</a:t>
            </a:r>
            <a:r>
              <a:rPr lang="de-DE" dirty="0"/>
              <a:t> möglich</a:t>
            </a:r>
          </a:p>
          <a:p>
            <a:r>
              <a:rPr lang="de-DE" dirty="0"/>
              <a:t>Keine Mitreisenden</a:t>
            </a:r>
          </a:p>
        </p:txBody>
      </p:sp>
      <p:pic>
        <p:nvPicPr>
          <p:cNvPr id="19" name="Grafik 18" descr="Ein Bild, das Text, Screenshot, Handy, Multimedia enthält.&#10;&#10;KI-generierte Inhalte können fehlerhaft sein.">
            <a:extLst>
              <a:ext uri="{FF2B5EF4-FFF2-40B4-BE49-F238E27FC236}">
                <a16:creationId xmlns:a16="http://schemas.microsoft.com/office/drawing/2014/main" id="{1FB628E8-C0F5-4EF2-12D2-2E9C0EB85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0239" y="2395835"/>
            <a:ext cx="1951831" cy="421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20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0EB5B0-D065-CE51-27A4-286E96627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FA332D-4F2E-8188-70B6-07D26F3F0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B1FACA-A91E-9CBE-4562-C7C5F8B25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7" y="386930"/>
            <a:ext cx="9714457" cy="1188950"/>
          </a:xfrm>
        </p:spPr>
        <p:txBody>
          <a:bodyPr anchor="b">
            <a:normAutofit/>
          </a:bodyPr>
          <a:lstStyle/>
          <a:p>
            <a:r>
              <a:rPr lang="de-DE" sz="5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Variante 1: Reise planen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2F05742-B678-B655-C620-19535FDBC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85C7349-863B-D2C3-0CAD-4D9604571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8FDE6F2-D47B-A7D4-9C56-29DDF908F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04DF88C6-4372-275C-B93F-E284DC63A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nhaltsplatzhalter 3" descr="Ein Bild, das Text, Zahl, Schrift, Screenshot enthält.&#10;&#10;KI-generierte Inhalte können fehlerhaft sein.">
            <a:extLst>
              <a:ext uri="{FF2B5EF4-FFF2-40B4-BE49-F238E27FC236}">
                <a16:creationId xmlns:a16="http://schemas.microsoft.com/office/drawing/2014/main" id="{CCE1866B-0692-F840-F73E-CD796D7DDF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5175" y="2297528"/>
            <a:ext cx="1875607" cy="3961706"/>
          </a:xfrm>
        </p:spPr>
      </p:pic>
      <p:pic>
        <p:nvPicPr>
          <p:cNvPr id="6" name="Grafik 5" descr="Ein Bild, das Text, Zahl, Schrift, Screenshot enthält.&#10;&#10;KI-generierte Inhalte können fehlerhaft sein.">
            <a:extLst>
              <a:ext uri="{FF2B5EF4-FFF2-40B4-BE49-F238E27FC236}">
                <a16:creationId xmlns:a16="http://schemas.microsoft.com/office/drawing/2014/main" id="{F9E3B7A0-92CA-6CD0-897B-E21533F65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1681" y="2297529"/>
            <a:ext cx="1875607" cy="405339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F2DDF9D-BDBA-7038-0E70-650A4AC1C164}"/>
              </a:ext>
            </a:extLst>
          </p:cNvPr>
          <p:cNvSpPr txBox="1"/>
          <p:nvPr/>
        </p:nvSpPr>
        <p:spPr>
          <a:xfrm>
            <a:off x="141319" y="2389218"/>
            <a:ext cx="18756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dirty="0"/>
              <a:t>Start und Ziel eingeben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Ev. Datum Zeit wählen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Gewünschte Verbindung anklicken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8C0215A-69BC-0359-0ACE-0510BB14099C}"/>
              </a:ext>
            </a:extLst>
          </p:cNvPr>
          <p:cNvSpPr/>
          <p:nvPr/>
        </p:nvSpPr>
        <p:spPr>
          <a:xfrm>
            <a:off x="1909365" y="2594999"/>
            <a:ext cx="2078978" cy="877532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79B2676-DC34-2586-2759-94D22B3BF111}"/>
              </a:ext>
            </a:extLst>
          </p:cNvPr>
          <p:cNvSpPr txBox="1"/>
          <p:nvPr/>
        </p:nvSpPr>
        <p:spPr>
          <a:xfrm>
            <a:off x="3976592" y="2460294"/>
            <a:ext cx="1843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dirty="0"/>
              <a:t>Verbindung kontrollieren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Ev. Details anschauen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Billett anklicken</a:t>
            </a:r>
          </a:p>
        </p:txBody>
      </p:sp>
      <p:pic>
        <p:nvPicPr>
          <p:cNvPr id="19" name="Grafik 18" descr="Ein Bild, das Text, Screenshot, Schrift, Zahl enthält.&#10;&#10;KI-generierte Inhalte können fehlerhaft sein.">
            <a:extLst>
              <a:ext uri="{FF2B5EF4-FFF2-40B4-BE49-F238E27FC236}">
                <a16:creationId xmlns:a16="http://schemas.microsoft.com/office/drawing/2014/main" id="{C53F7E74-BB91-F0AD-2EAF-26AB6A3235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6881" y="2297529"/>
            <a:ext cx="1875607" cy="4053395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3714B7AF-EA13-7961-7E21-2D20EF9BE737}"/>
              </a:ext>
            </a:extLst>
          </p:cNvPr>
          <p:cNvSpPr txBox="1"/>
          <p:nvPr/>
        </p:nvSpPr>
        <p:spPr>
          <a:xfrm>
            <a:off x="7585120" y="2522674"/>
            <a:ext cx="20486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dirty="0"/>
              <a:t>Ticket auswählen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Ev. Mitreisende auswählen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Billett kaufen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0CB49907-925C-1F96-25AF-A6DB975C54B5}"/>
              </a:ext>
            </a:extLst>
          </p:cNvPr>
          <p:cNvSpPr/>
          <p:nvPr/>
        </p:nvSpPr>
        <p:spPr>
          <a:xfrm>
            <a:off x="5594192" y="5143358"/>
            <a:ext cx="2078978" cy="877532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4F8F7297-D80C-488C-4E6D-275C38E555B8}"/>
              </a:ext>
            </a:extLst>
          </p:cNvPr>
          <p:cNvSpPr/>
          <p:nvPr/>
        </p:nvSpPr>
        <p:spPr>
          <a:xfrm>
            <a:off x="9459904" y="5143358"/>
            <a:ext cx="2078978" cy="877532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2274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190358-2D70-A990-8285-03CB0E333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672AD9-12E5-73E9-C7CE-722DDDD072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B5516A-483F-DB66-E856-B9C47F4E1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7" y="386930"/>
            <a:ext cx="9714457" cy="1188950"/>
          </a:xfrm>
        </p:spPr>
        <p:txBody>
          <a:bodyPr anchor="b">
            <a:normAutofit/>
          </a:bodyPr>
          <a:lstStyle/>
          <a:p>
            <a:r>
              <a:rPr lang="de-DE" sz="5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Mitreisende / Velo / Hund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0B4335-7DBC-8781-B609-D4876E087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F1D04AF-8BAA-9317-68C4-2D42351CBD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4F13E1-399A-F3D2-964E-871CC06CF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57DBA0A7-F6F6-CBA7-55CB-2C836B829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CF1D05B-A93E-7BC7-65F0-94BDBF485841}"/>
              </a:ext>
            </a:extLst>
          </p:cNvPr>
          <p:cNvSpPr txBox="1"/>
          <p:nvPr/>
        </p:nvSpPr>
        <p:spPr>
          <a:xfrm>
            <a:off x="141319" y="2389218"/>
            <a:ext cx="1875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Beim Namen klicken</a:t>
            </a:r>
          </a:p>
        </p:txBody>
      </p:sp>
      <p:pic>
        <p:nvPicPr>
          <p:cNvPr id="19" name="Grafik 18" descr="Ein Bild, das Text, Screenshot, Schrift, Zahl enthält.&#10;&#10;KI-generierte Inhalte können fehlerhaft sein.">
            <a:extLst>
              <a:ext uri="{FF2B5EF4-FFF2-40B4-BE49-F238E27FC236}">
                <a16:creationId xmlns:a16="http://schemas.microsoft.com/office/drawing/2014/main" id="{8028EA8A-43D3-3FC8-3970-7A4BA8C09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144" y="2210548"/>
            <a:ext cx="1875607" cy="4053395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73B12798-3A85-8AA9-1DDF-8424E0806F0A}"/>
              </a:ext>
            </a:extLst>
          </p:cNvPr>
          <p:cNvSpPr/>
          <p:nvPr/>
        </p:nvSpPr>
        <p:spPr>
          <a:xfrm>
            <a:off x="1550546" y="2872799"/>
            <a:ext cx="2078978" cy="877532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4" name="Inhaltsplatzhalter 23" descr="Ein Bild, das Text, Screenshot, Handy, Gerät enthält.&#10;&#10;KI-generierte Inhalte können fehlerhaft sein.">
            <a:extLst>
              <a:ext uri="{FF2B5EF4-FFF2-40B4-BE49-F238E27FC236}">
                <a16:creationId xmlns:a16="http://schemas.microsoft.com/office/drawing/2014/main" id="{C087D439-8AA4-27B7-BB16-2E6FA29D5F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55960" y="2196338"/>
            <a:ext cx="1875608" cy="4053398"/>
          </a:xfr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B662489E-6FF0-7BDD-662C-A3C191F3DB11}"/>
              </a:ext>
            </a:extLst>
          </p:cNvPr>
          <p:cNvSpPr txBox="1"/>
          <p:nvPr/>
        </p:nvSpPr>
        <p:spPr>
          <a:xfrm>
            <a:off x="3767741" y="2261715"/>
            <a:ext cx="18756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Weitere Reisende auswählen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C0A05F91-D57D-F1B5-26F4-BB68AD7C9D86}"/>
              </a:ext>
            </a:extLst>
          </p:cNvPr>
          <p:cNvSpPr/>
          <p:nvPr/>
        </p:nvSpPr>
        <p:spPr>
          <a:xfrm>
            <a:off x="4954275" y="3574725"/>
            <a:ext cx="2078978" cy="1795928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205A1183-7C52-A4E2-D077-CC750796F616}"/>
              </a:ext>
            </a:extLst>
          </p:cNvPr>
          <p:cNvSpPr txBox="1"/>
          <p:nvPr/>
        </p:nvSpPr>
        <p:spPr>
          <a:xfrm>
            <a:off x="7128094" y="2261715"/>
            <a:ext cx="12973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Oder neue erfassen</a:t>
            </a:r>
            <a:br>
              <a:rPr lang="de-DE" dirty="0"/>
            </a:b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PS: Das kann auch zuvor im Profil gemacht werden</a:t>
            </a:r>
          </a:p>
        </p:txBody>
      </p:sp>
      <p:pic>
        <p:nvPicPr>
          <p:cNvPr id="28" name="Grafik 27" descr="Ein Bild, das Text, Screenshot, Zahl, Schrift enthält.&#10;&#10;KI-generierte Inhalte können fehlerhaft sein.">
            <a:extLst>
              <a:ext uri="{FF2B5EF4-FFF2-40B4-BE49-F238E27FC236}">
                <a16:creationId xmlns:a16="http://schemas.microsoft.com/office/drawing/2014/main" id="{1C9B9561-5335-10EE-71FD-FB951BE5B8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5407" y="2227716"/>
            <a:ext cx="1875607" cy="4053395"/>
          </a:xfrm>
          <a:prstGeom prst="rect">
            <a:avLst/>
          </a:prstGeom>
        </p:spPr>
      </p:pic>
      <p:sp>
        <p:nvSpPr>
          <p:cNvPr id="29" name="Rechteck 28">
            <a:extLst>
              <a:ext uri="{FF2B5EF4-FFF2-40B4-BE49-F238E27FC236}">
                <a16:creationId xmlns:a16="http://schemas.microsoft.com/office/drawing/2014/main" id="{11A14A33-549D-458B-AC87-0714A7DCCA56}"/>
              </a:ext>
            </a:extLst>
          </p:cNvPr>
          <p:cNvSpPr/>
          <p:nvPr/>
        </p:nvSpPr>
        <p:spPr>
          <a:xfrm>
            <a:off x="8370738" y="2546511"/>
            <a:ext cx="2078978" cy="1795928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5EC1BE9E-33A6-783A-0293-064843803DE4}"/>
              </a:ext>
            </a:extLst>
          </p:cNvPr>
          <p:cNvCxnSpPr>
            <a:cxnSpLocks/>
          </p:cNvCxnSpPr>
          <p:nvPr/>
        </p:nvCxnSpPr>
        <p:spPr>
          <a:xfrm flipV="1">
            <a:off x="6096000" y="3429000"/>
            <a:ext cx="1878957" cy="1795928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835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503</Words>
  <Application>Microsoft Macintosh PowerPoint</Application>
  <PresentationFormat>Breitbild</PresentationFormat>
  <Paragraphs>105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Helvetica Neue</vt:lpstr>
      <vt:lpstr>Wingdings</vt:lpstr>
      <vt:lpstr>Office</vt:lpstr>
      <vt:lpstr>PowerPoint-Präsentation</vt:lpstr>
      <vt:lpstr>Inhalt</vt:lpstr>
      <vt:lpstr>Welche Apps gibt es</vt:lpstr>
      <vt:lpstr>Vor –und Nachteile</vt:lpstr>
      <vt:lpstr>Billett lösen: Voraussetzungen</vt:lpstr>
      <vt:lpstr>Wie installiere ich SBB Mobile</vt:lpstr>
      <vt:lpstr>Wie löse ich ein Billett</vt:lpstr>
      <vt:lpstr>Variante 1: Reise planen</vt:lpstr>
      <vt:lpstr>Mitreisende / Velo / Hund</vt:lpstr>
      <vt:lpstr>Variante 2: Easy Ride</vt:lpstr>
      <vt:lpstr>Billett zeigen</vt:lpstr>
      <vt:lpstr>SBB Mobile: Shop &amp; Services</vt:lpstr>
      <vt:lpstr>SBB Mobile: Profil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Christian Just</dc:creator>
  <cp:lastModifiedBy>Christian Just</cp:lastModifiedBy>
  <cp:revision>17</cp:revision>
  <dcterms:created xsi:type="dcterms:W3CDTF">2025-01-15T10:29:35Z</dcterms:created>
  <dcterms:modified xsi:type="dcterms:W3CDTF">2026-01-07T09:36:22Z</dcterms:modified>
</cp:coreProperties>
</file>