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8" r:id="rId3"/>
    <p:sldId id="264" r:id="rId4"/>
    <p:sldId id="276" r:id="rId5"/>
    <p:sldId id="289" r:id="rId6"/>
    <p:sldId id="290" r:id="rId7"/>
    <p:sldId id="291" r:id="rId8"/>
    <p:sldId id="275" r:id="rId9"/>
    <p:sldId id="292" r:id="rId10"/>
    <p:sldId id="293" r:id="rId11"/>
    <p:sldId id="294" r:id="rId12"/>
    <p:sldId id="295" r:id="rId13"/>
    <p:sldId id="296" r:id="rId14"/>
    <p:sldId id="297" r:id="rId15"/>
    <p:sldId id="298" r:id="rId16"/>
    <p:sldId id="299" r:id="rId17"/>
    <p:sldId id="300" r:id="rId18"/>
    <p:sldId id="269"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129"/>
    <p:restoredTop sz="86338"/>
  </p:normalViewPr>
  <p:slideViewPr>
    <p:cSldViewPr snapToGrid="0">
      <p:cViewPr>
        <p:scale>
          <a:sx n="114" d="100"/>
          <a:sy n="114" d="100"/>
        </p:scale>
        <p:origin x="752" y="144"/>
      </p:cViewPr>
      <p:guideLst/>
    </p:cSldViewPr>
  </p:slideViewPr>
  <p:outlineViewPr>
    <p:cViewPr>
      <p:scale>
        <a:sx n="33" d="100"/>
        <a:sy n="33" d="100"/>
      </p:scale>
      <p:origin x="0" y="-47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3A94A0-5C5E-1C44-8A92-6F03432F727F}" type="datetimeFigureOut">
              <a:rPr lang="de-DE" smtClean="0"/>
              <a:t>06.10.26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E09DC-D963-6D4B-BE3F-56404A532786}" type="slidenum">
              <a:rPr lang="de-DE" smtClean="0"/>
              <a:t>‹Nr.›</a:t>
            </a:fld>
            <a:endParaRPr lang="de-DE"/>
          </a:p>
        </p:txBody>
      </p:sp>
    </p:spTree>
    <p:extLst>
      <p:ext uri="{BB962C8B-B14F-4D97-AF65-F5344CB8AC3E}">
        <p14:creationId xmlns:p14="http://schemas.microsoft.com/office/powerpoint/2010/main" val="124527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A9E09DC-D963-6D4B-BE3F-56404A532786}" type="slidenum">
              <a:rPr lang="de-DE" smtClean="0"/>
              <a:t>6</a:t>
            </a:fld>
            <a:endParaRPr lang="de-DE"/>
          </a:p>
        </p:txBody>
      </p:sp>
    </p:spTree>
    <p:extLst>
      <p:ext uri="{BB962C8B-B14F-4D97-AF65-F5344CB8AC3E}">
        <p14:creationId xmlns:p14="http://schemas.microsoft.com/office/powerpoint/2010/main" val="3453823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A9E09DC-D963-6D4B-BE3F-56404A532786}" type="slidenum">
              <a:rPr lang="de-DE" smtClean="0"/>
              <a:t>9</a:t>
            </a:fld>
            <a:endParaRPr lang="de-DE"/>
          </a:p>
        </p:txBody>
      </p:sp>
    </p:spTree>
    <p:extLst>
      <p:ext uri="{BB962C8B-B14F-4D97-AF65-F5344CB8AC3E}">
        <p14:creationId xmlns:p14="http://schemas.microsoft.com/office/powerpoint/2010/main" val="3113080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1A9E09DC-D963-6D4B-BE3F-56404A532786}" type="slidenum">
              <a:rPr lang="de-DE" smtClean="0"/>
              <a:t>10</a:t>
            </a:fld>
            <a:endParaRPr lang="de-DE"/>
          </a:p>
        </p:txBody>
      </p:sp>
    </p:spTree>
    <p:extLst>
      <p:ext uri="{BB962C8B-B14F-4D97-AF65-F5344CB8AC3E}">
        <p14:creationId xmlns:p14="http://schemas.microsoft.com/office/powerpoint/2010/main" val="293071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C9F96-D191-DC06-DC68-095B46A777E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0114324-991D-7D63-D33D-A537D4E819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4CFFFCC-A482-7F7C-B643-3A7F5DA9A67C}"/>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F62DCA4C-2804-1A9B-AC8E-CE748D36C81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88FB106-D289-5A85-2DFE-FDBD73443910}"/>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1868958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9A52F9-2E90-18E0-CA6E-90C6A79EA6A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4E0A487-0F6E-70A5-88BD-1A9E54EA379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D9BAD6-9D21-3CB7-F8C4-A129D7FFA771}"/>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5616BD79-5C3D-8398-230F-7C1DF928745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BC46D78-8DA6-5729-6B1D-55AB22F3302E}"/>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3839877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12E1F7-86F2-052E-2CE4-52B54C7CB33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EABFBBC-F7AD-6726-9CF6-A7CA78759C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B84AA31-A56E-5B03-B4F2-0652FDF38ACE}"/>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3E84011F-17F1-A284-3F16-D3F2ACB8ABC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90B83C9-045C-9655-3FE7-B1942B1EEC8A}"/>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239029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3740E-076D-61F1-A716-8A850CF4669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A11922C-CD0D-4060-A9A9-6DE55DCD5D7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01118A9-23B4-E384-DF60-E08A5D5C482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BEA171A-8444-129A-CF4D-B64600392B22}"/>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6" name="Fußzeilenplatzhalter 5">
            <a:extLst>
              <a:ext uri="{FF2B5EF4-FFF2-40B4-BE49-F238E27FC236}">
                <a16:creationId xmlns:a16="http://schemas.microsoft.com/office/drawing/2014/main" id="{E53F4747-A182-70A1-5F8A-881B8D80B41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4C720FC-7397-F394-8560-4D7F3BB08F30}"/>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221888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65896-4A14-AA38-670E-2837BC9C7ABA}"/>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50FC4FA-885E-4595-3D10-B61BC91898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8DBFDB5-0E57-9895-6C39-285AD34DCF3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4485CEA-71D3-9222-6AD3-4EE880E962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5DB9132-FA38-AFFF-A870-DF3830FBEB8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E13BEBC-F604-8723-01FF-0FB2099BEE02}"/>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8" name="Fußzeilenplatzhalter 7">
            <a:extLst>
              <a:ext uri="{FF2B5EF4-FFF2-40B4-BE49-F238E27FC236}">
                <a16:creationId xmlns:a16="http://schemas.microsoft.com/office/drawing/2014/main" id="{8DB20D47-D336-BD3E-CDEB-0F88B9092F9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0CF59D8-DD8D-5D98-B636-1A7C2C0B546D}"/>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2392795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FC934F-EC76-97B8-698F-AB7EFF35FCD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8DBDC10-6758-1E15-38DF-041BCDA03560}"/>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4" name="Fußzeilenplatzhalter 3">
            <a:extLst>
              <a:ext uri="{FF2B5EF4-FFF2-40B4-BE49-F238E27FC236}">
                <a16:creationId xmlns:a16="http://schemas.microsoft.com/office/drawing/2014/main" id="{C2613AE2-503D-861E-AB72-E8F3FF51122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B628A95-6B7C-4F75-603D-AFB174F99285}"/>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364370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951C5DD-E4D2-D45D-FD38-FB629CB03CE7}"/>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3" name="Fußzeilenplatzhalter 2">
            <a:extLst>
              <a:ext uri="{FF2B5EF4-FFF2-40B4-BE49-F238E27FC236}">
                <a16:creationId xmlns:a16="http://schemas.microsoft.com/office/drawing/2014/main" id="{75E25537-30E6-07ED-E85C-58A9C9AA5321}"/>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4FB5091-7AD8-3583-826B-28B366E3F104}"/>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2402511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A97ECE-634F-3277-A7DC-C7301B43361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E2E7F75-DB29-550F-33D2-58C1FF2460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0A5725C-7EB9-1F45-A87C-1A6CAD73A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0D69B04-7CBB-4D18-595E-127ED3033825}"/>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6" name="Fußzeilenplatzhalter 5">
            <a:extLst>
              <a:ext uri="{FF2B5EF4-FFF2-40B4-BE49-F238E27FC236}">
                <a16:creationId xmlns:a16="http://schemas.microsoft.com/office/drawing/2014/main" id="{6AABB9F3-F3B2-EF91-77E8-6148BD96B58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7C9AC78-CA7A-A763-A8C8-96261C407004}"/>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376827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5E141-CDAC-03ED-8F98-0F836D5138E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0DD4DFA-FF60-852C-002D-54D490E182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94C140D-82BB-C0D8-9506-BC053015FB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AC9808A-478E-F690-94C4-A253AE17FD16}"/>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6" name="Fußzeilenplatzhalter 5">
            <a:extLst>
              <a:ext uri="{FF2B5EF4-FFF2-40B4-BE49-F238E27FC236}">
                <a16:creationId xmlns:a16="http://schemas.microsoft.com/office/drawing/2014/main" id="{27B43F4D-9886-D389-2B73-40A0CCBB6D4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3D9567-82DC-F4F0-3EDA-AA8C94AC1758}"/>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4172613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1BD0CC-0477-AB59-6ED6-88CF51EC674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FD8B4E5-223E-B4F8-4C99-2F2B4E3C402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6CB8B2C-564A-41E4-8AEE-9AD3832ADAEB}"/>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9E2BC3A8-2054-E201-B3F4-4761A0F309E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5259540-738B-E6EF-B971-03C325F06F76}"/>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279009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114935E-6754-4478-7DD6-408BAE55734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CFAF58A-5E91-3AAD-5ADD-DF1B3A56A67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6BA591A-DEC3-1A7B-1849-9E5F062FD046}"/>
              </a:ext>
            </a:extLst>
          </p:cNvPr>
          <p:cNvSpPr>
            <a:spLocks noGrp="1"/>
          </p:cNvSpPr>
          <p:nvPr>
            <p:ph type="dt" sz="half" idx="10"/>
          </p:nvPr>
        </p:nvSpPr>
        <p:spPr/>
        <p:txBody>
          <a:body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8A2210A2-3EBC-4102-9EB1-FF236E2D4B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D8AFFD7-F9E3-E57F-27E5-D72FDD924B49}"/>
              </a:ext>
            </a:extLst>
          </p:cNvPr>
          <p:cNvSpPr>
            <a:spLocks noGrp="1"/>
          </p:cNvSpPr>
          <p:nvPr>
            <p:ph type="sldNum" sz="quarter" idx="12"/>
          </p:nvPr>
        </p:nvSpPr>
        <p:spPr/>
        <p:txBody>
          <a:bodyPr/>
          <a:lstStyle/>
          <a:p>
            <a:fld id="{461DD797-2FC9-7846-A06B-824A36229148}" type="slidenum">
              <a:rPr lang="de-DE" smtClean="0"/>
              <a:t>‹Nr.›</a:t>
            </a:fld>
            <a:endParaRPr lang="de-DE"/>
          </a:p>
        </p:txBody>
      </p:sp>
    </p:spTree>
    <p:extLst>
      <p:ext uri="{BB962C8B-B14F-4D97-AF65-F5344CB8AC3E}">
        <p14:creationId xmlns:p14="http://schemas.microsoft.com/office/powerpoint/2010/main" val="78859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BC82184-A5E0-36BA-9283-B4D5630C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D620AED-B3EC-5C2D-E947-95E7B1CF0D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253B7D-0359-29D7-A984-5E5AD09391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7DFF1B-7B08-584A-BFEE-471B06C01D22}" type="datetimeFigureOut">
              <a:rPr lang="de-DE" smtClean="0"/>
              <a:t>06.10.26</a:t>
            </a:fld>
            <a:endParaRPr lang="de-DE"/>
          </a:p>
        </p:txBody>
      </p:sp>
      <p:sp>
        <p:nvSpPr>
          <p:cNvPr id="5" name="Fußzeilenplatzhalter 4">
            <a:extLst>
              <a:ext uri="{FF2B5EF4-FFF2-40B4-BE49-F238E27FC236}">
                <a16:creationId xmlns:a16="http://schemas.microsoft.com/office/drawing/2014/main" id="{5D75EB88-2454-B570-93AB-FA2EDFB257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7F42DC27-87AC-FD14-0124-B161042231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1DD797-2FC9-7846-A06B-824A36229148}" type="slidenum">
              <a:rPr lang="de-DE" smtClean="0"/>
              <a:t>‹Nr.›</a:t>
            </a:fld>
            <a:endParaRPr lang="de-DE"/>
          </a:p>
        </p:txBody>
      </p:sp>
    </p:spTree>
    <p:extLst>
      <p:ext uri="{BB962C8B-B14F-4D97-AF65-F5344CB8AC3E}">
        <p14:creationId xmlns:p14="http://schemas.microsoft.com/office/powerpoint/2010/main" val="2505656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ybercrimepolice.ch/de" TargetMode="External"/><Relationship Id="rId2" Type="http://schemas.openxmlformats.org/officeDocument/2006/relationships/hyperlink" Target="https://www.zh.ch/"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report.ncsc.admin.ch/de/" TargetMode="External"/><Relationship Id="rId2" Type="http://schemas.openxmlformats.org/officeDocument/2006/relationships/hyperlink" Target="mailto:incidents@ncsc.ch" TargetMode="External"/><Relationship Id="rId1" Type="http://schemas.openxmlformats.org/officeDocument/2006/relationships/slideLayout" Target="../slideLayouts/slideLayout2.xml"/><Relationship Id="rId4" Type="http://schemas.openxmlformats.org/officeDocument/2006/relationships/hyperlink" Target="https://www.antiphishing.ch/de/"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cybercrimepolice.ch/"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A11FFC0-AB89-152A-57BA-584D88A06D76}"/>
              </a:ext>
            </a:extLst>
          </p:cNvPr>
          <p:cNvSpPr>
            <a:spLocks noGrp="1"/>
          </p:cNvSpPr>
          <p:nvPr>
            <p:ph type="ctrTitle"/>
          </p:nvPr>
        </p:nvSpPr>
        <p:spPr>
          <a:xfrm>
            <a:off x="1524000" y="1293338"/>
            <a:ext cx="9144000" cy="3274592"/>
          </a:xfrm>
        </p:spPr>
        <p:txBody>
          <a:bodyPr anchor="ctr">
            <a:normAutofit/>
          </a:bodyPr>
          <a:lstStyle/>
          <a:p>
            <a:endParaRPr lang="de-DE" sz="7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Untertitel 2">
            <a:extLst>
              <a:ext uri="{FF2B5EF4-FFF2-40B4-BE49-F238E27FC236}">
                <a16:creationId xmlns:a16="http://schemas.microsoft.com/office/drawing/2014/main" id="{16CB0509-3CDF-70B6-2079-7C204B19493D}"/>
              </a:ext>
            </a:extLst>
          </p:cNvPr>
          <p:cNvSpPr>
            <a:spLocks noGrp="1"/>
          </p:cNvSpPr>
          <p:nvPr>
            <p:ph type="subTitle" idx="1"/>
          </p:nvPr>
        </p:nvSpPr>
        <p:spPr>
          <a:xfrm>
            <a:off x="1524000" y="5514052"/>
            <a:ext cx="9144000" cy="651910"/>
          </a:xfrm>
        </p:spPr>
        <p:txBody>
          <a:bodyPr anchor="ctr">
            <a:normAutofit/>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Betrug an PC und Handy</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Grafik 5" descr="Ein Bild, das Kleidung, Menschliches Gesicht, Darstellung, Text enthält.&#10;&#10;KI-generierte Inhalte können fehlerhaft sein.">
            <a:extLst>
              <a:ext uri="{FF2B5EF4-FFF2-40B4-BE49-F238E27FC236}">
                <a16:creationId xmlns:a16="http://schemas.microsoft.com/office/drawing/2014/main" id="{5E05EEFC-06C3-C818-8540-35BBC3B11498}"/>
              </a:ext>
            </a:extLst>
          </p:cNvPr>
          <p:cNvPicPr>
            <a:picLocks noChangeAspect="1"/>
          </p:cNvPicPr>
          <p:nvPr/>
        </p:nvPicPr>
        <p:blipFill>
          <a:blip r:embed="rId2"/>
          <a:stretch>
            <a:fillRect/>
          </a:stretch>
        </p:blipFill>
        <p:spPr>
          <a:xfrm>
            <a:off x="3018019" y="0"/>
            <a:ext cx="6115987" cy="4586991"/>
          </a:xfrm>
          <a:prstGeom prst="rect">
            <a:avLst/>
          </a:prstGeom>
        </p:spPr>
      </p:pic>
    </p:spTree>
    <p:extLst>
      <p:ext uri="{BB962C8B-B14F-4D97-AF65-F5344CB8AC3E}">
        <p14:creationId xmlns:p14="http://schemas.microsoft.com/office/powerpoint/2010/main" val="911940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ED6D6AB-EF63-326B-9D6F-854297636223}"/>
              </a:ext>
            </a:extLst>
          </p:cNvPr>
          <p:cNvSpPr>
            <a:spLocks noGrp="1"/>
          </p:cNvSpPr>
          <p:nvPr>
            <p:ph type="title"/>
          </p:nvPr>
        </p:nvSpPr>
        <p:spPr>
          <a:xfrm>
            <a:off x="808638" y="386930"/>
            <a:ext cx="9236700" cy="1188950"/>
          </a:xfrm>
        </p:spPr>
        <p:txBody>
          <a:bodyPr anchor="b">
            <a:normAutofit/>
          </a:bodyPr>
          <a:lstStyle/>
          <a:p>
            <a:r>
              <a:rPr lang="de-DE" sz="5400">
                <a:latin typeface="Helvetica Neue" panose="02000503000000020004" pitchFamily="2" charset="0"/>
                <a:ea typeface="Helvetica Neue" panose="02000503000000020004" pitchFamily="2" charset="0"/>
                <a:cs typeface="Helvetica Neue" panose="02000503000000020004" pitchFamily="2" charset="0"/>
              </a:rPr>
              <a:t>Inhalt</a:t>
            </a:r>
          </a:p>
        </p:txBody>
      </p:sp>
      <p:grpSp>
        <p:nvGrpSpPr>
          <p:cNvPr id="21" name="Group 2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2" name="Rectangle 2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nhaltsplatzhalter 2">
            <a:extLst>
              <a:ext uri="{FF2B5EF4-FFF2-40B4-BE49-F238E27FC236}">
                <a16:creationId xmlns:a16="http://schemas.microsoft.com/office/drawing/2014/main" id="{0B50E81C-ECF3-85E6-01E6-3C24BFD32775}"/>
              </a:ext>
            </a:extLst>
          </p:cNvPr>
          <p:cNvSpPr>
            <a:spLocks noGrp="1"/>
          </p:cNvSpPr>
          <p:nvPr>
            <p:ph idx="1"/>
          </p:nvPr>
        </p:nvSpPr>
        <p:spPr>
          <a:xfrm>
            <a:off x="793660" y="2599509"/>
            <a:ext cx="10143668" cy="3435531"/>
          </a:xfrm>
        </p:spPr>
        <p:txBody>
          <a:bodyPr anchor="ctr">
            <a:normAutofit/>
          </a:bodyPr>
          <a:lstStyle/>
          <a:p>
            <a:r>
              <a:rPr lang="de-DE" sz="2400" dirty="0">
                <a:latin typeface="Helvetica Neue" panose="02000503000000020004" pitchFamily="2" charset="0"/>
                <a:ea typeface="Helvetica Neue" panose="02000503000000020004" pitchFamily="2" charset="0"/>
                <a:cs typeface="Helvetica Neue" panose="02000503000000020004" pitchFamily="2" charset="0"/>
              </a:rPr>
              <a:t>Betrugsmaschen PC</a:t>
            </a:r>
          </a:p>
          <a:p>
            <a:pPr lvl="1"/>
            <a:r>
              <a:rPr lang="de-DE" sz="2000" dirty="0">
                <a:latin typeface="Helvetica Neue" panose="02000503000000020004" pitchFamily="2" charset="0"/>
                <a:ea typeface="Helvetica Neue" panose="02000503000000020004" pitchFamily="2" charset="0"/>
                <a:cs typeface="Helvetica Neue" panose="02000503000000020004" pitchFamily="2" charset="0"/>
              </a:rPr>
              <a:t>Gefälschte Warnungen</a:t>
            </a:r>
          </a:p>
          <a:p>
            <a:pPr lvl="1"/>
            <a:r>
              <a:rPr lang="de-DE" sz="2000" dirty="0">
                <a:latin typeface="Helvetica Neue" panose="02000503000000020004" pitchFamily="2" charset="0"/>
                <a:ea typeface="Helvetica Neue" panose="02000503000000020004" pitchFamily="2" charset="0"/>
                <a:cs typeface="Helvetica Neue" panose="02000503000000020004" pitchFamily="2" charset="0"/>
              </a:rPr>
              <a:t>Anrufe von falschen </a:t>
            </a:r>
            <a:r>
              <a:rPr lang="de-DE" sz="2000" dirty="0" err="1">
                <a:latin typeface="Helvetica Neue" panose="02000503000000020004" pitchFamily="2" charset="0"/>
                <a:ea typeface="Helvetica Neue" panose="02000503000000020004" pitchFamily="2" charset="0"/>
                <a:cs typeface="Helvetica Neue" panose="02000503000000020004" pitchFamily="2" charset="0"/>
              </a:rPr>
              <a:t>Suporter:innen</a:t>
            </a:r>
            <a:endParaRPr lang="de-DE" sz="2000" dirty="0">
              <a:latin typeface="Helvetica Neue" panose="02000503000000020004" pitchFamily="2" charset="0"/>
              <a:ea typeface="Helvetica Neue" panose="02000503000000020004" pitchFamily="2" charset="0"/>
              <a:cs typeface="Helvetica Neue" panose="02000503000000020004" pitchFamily="2" charset="0"/>
            </a:endParaRPr>
          </a:p>
          <a:p>
            <a:pPr lvl="1"/>
            <a:r>
              <a:rPr lang="de-DE" sz="2000" dirty="0">
                <a:latin typeface="Helvetica Neue" panose="02000503000000020004" pitchFamily="2" charset="0"/>
                <a:ea typeface="Helvetica Neue" panose="02000503000000020004" pitchFamily="2" charset="0"/>
                <a:cs typeface="Helvetica Neue" panose="02000503000000020004" pitchFamily="2" charset="0"/>
              </a:rPr>
              <a:t>Phishing Mails</a:t>
            </a:r>
          </a:p>
          <a:p>
            <a:r>
              <a:rPr lang="de-DE" sz="2400" dirty="0">
                <a:latin typeface="Helvetica Neue" panose="02000503000000020004" pitchFamily="2" charset="0"/>
                <a:ea typeface="Helvetica Neue" panose="02000503000000020004" pitchFamily="2" charset="0"/>
                <a:cs typeface="Helvetica Neue" panose="02000503000000020004" pitchFamily="2" charset="0"/>
              </a:rPr>
              <a:t>Betrugsmaschen Telefon</a:t>
            </a:r>
          </a:p>
          <a:p>
            <a:pPr lvl="1"/>
            <a:r>
              <a:rPr lang="de-DE" sz="2000" dirty="0" err="1">
                <a:latin typeface="Helvetica Neue" panose="02000503000000020004" pitchFamily="2" charset="0"/>
                <a:ea typeface="Helvetica Neue" panose="02000503000000020004" pitchFamily="2" charset="0"/>
                <a:cs typeface="Helvetica Neue" panose="02000503000000020004" pitchFamily="2" charset="0"/>
              </a:rPr>
              <a:t>Smisching</a:t>
            </a:r>
            <a:r>
              <a:rPr lang="de-DE" sz="2000" dirty="0">
                <a:latin typeface="Helvetica Neue" panose="02000503000000020004" pitchFamily="2" charset="0"/>
                <a:ea typeface="Helvetica Neue" panose="02000503000000020004" pitchFamily="2" charset="0"/>
                <a:cs typeface="Helvetica Neue" panose="02000503000000020004" pitchFamily="2" charset="0"/>
              </a:rPr>
              <a:t> (=Phishing per SMS)</a:t>
            </a:r>
          </a:p>
          <a:p>
            <a:pPr lvl="1"/>
            <a:r>
              <a:rPr lang="de-DE" sz="2000" dirty="0" err="1">
                <a:latin typeface="Helvetica Neue" panose="02000503000000020004" pitchFamily="2" charset="0"/>
                <a:ea typeface="Helvetica Neue" panose="02000503000000020004" pitchFamily="2" charset="0"/>
                <a:cs typeface="Helvetica Neue" panose="02000503000000020004" pitchFamily="2" charset="0"/>
              </a:rPr>
              <a:t>Sateliten</a:t>
            </a:r>
            <a:r>
              <a:rPr lang="de-DE" sz="2000" dirty="0">
                <a:latin typeface="Helvetica Neue" panose="02000503000000020004" pitchFamily="2" charset="0"/>
                <a:ea typeface="Helvetica Neue" panose="02000503000000020004" pitchFamily="2" charset="0"/>
                <a:cs typeface="Helvetica Neue" panose="02000503000000020004" pitchFamily="2" charset="0"/>
              </a:rPr>
              <a:t> Nummern</a:t>
            </a:r>
          </a:p>
        </p:txBody>
      </p:sp>
    </p:spTree>
    <p:extLst>
      <p:ext uri="{BB962C8B-B14F-4D97-AF65-F5344CB8AC3E}">
        <p14:creationId xmlns:p14="http://schemas.microsoft.com/office/powerpoint/2010/main" val="422855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F28D53-970C-E528-DED8-BB022BDF384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98B84A-CF42-70CD-FDBF-D1CD10CEA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80A8E84-0E9A-7AFB-FE19-D9D200927624}"/>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PC Trick1: Falsche Warnung</a:t>
            </a:r>
          </a:p>
        </p:txBody>
      </p:sp>
      <p:grpSp>
        <p:nvGrpSpPr>
          <p:cNvPr id="10" name="Group 9">
            <a:extLst>
              <a:ext uri="{FF2B5EF4-FFF2-40B4-BE49-F238E27FC236}">
                <a16:creationId xmlns:a16="http://schemas.microsoft.com/office/drawing/2014/main" id="{EF8D2112-D551-1E8B-CD90-C5AD6404C0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600AA6D7-D975-CFD6-1EEB-9A3D66556D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DE56EE-B523-4196-8B42-1D12548D2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83460E58-0D7B-D7F4-81A7-F4A4A3D13D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83A1E5DB-5CE2-DFD2-3353-539994B9FFA3}"/>
              </a:ext>
            </a:extLst>
          </p:cNvPr>
          <p:cNvSpPr txBox="1"/>
          <p:nvPr/>
        </p:nvSpPr>
        <p:spPr>
          <a:xfrm>
            <a:off x="440870" y="2284724"/>
            <a:ext cx="10942491" cy="646331"/>
          </a:xfrm>
          <a:prstGeom prst="rect">
            <a:avLst/>
          </a:prstGeom>
          <a:noFill/>
        </p:spPr>
        <p:txBody>
          <a:bodyPr wrap="square" rtlCol="0">
            <a:spAutoFit/>
          </a:bodyPr>
          <a:lstStyle/>
          <a:p>
            <a:r>
              <a:rPr lang="de-CH" dirty="0"/>
              <a:t>Plötzliche Pop-ups im Browser behaupten, Ihr PC sei mit einem Virus infiziert, und nennen eine Telefonnummer</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 name="Grafik 2">
            <a:extLst>
              <a:ext uri="{FF2B5EF4-FFF2-40B4-BE49-F238E27FC236}">
                <a16:creationId xmlns:a16="http://schemas.microsoft.com/office/drawing/2014/main" id="{3E03FF2A-E3BD-0841-9A10-58729AF565AE}"/>
              </a:ext>
            </a:extLst>
          </p:cNvPr>
          <p:cNvPicPr>
            <a:picLocks noChangeAspect="1"/>
          </p:cNvPicPr>
          <p:nvPr/>
        </p:nvPicPr>
        <p:blipFill>
          <a:blip r:embed="rId2"/>
          <a:stretch>
            <a:fillRect/>
          </a:stretch>
        </p:blipFill>
        <p:spPr>
          <a:xfrm>
            <a:off x="440870" y="2984778"/>
            <a:ext cx="2749550" cy="2487285"/>
          </a:xfrm>
          <a:prstGeom prst="rect">
            <a:avLst/>
          </a:prstGeom>
        </p:spPr>
      </p:pic>
      <p:pic>
        <p:nvPicPr>
          <p:cNvPr id="4" name="Grafik 3">
            <a:extLst>
              <a:ext uri="{FF2B5EF4-FFF2-40B4-BE49-F238E27FC236}">
                <a16:creationId xmlns:a16="http://schemas.microsoft.com/office/drawing/2014/main" id="{90CD501F-F665-E30B-DEEB-9C083BEE6524}"/>
              </a:ext>
            </a:extLst>
          </p:cNvPr>
          <p:cNvPicPr>
            <a:picLocks noChangeAspect="1"/>
          </p:cNvPicPr>
          <p:nvPr/>
        </p:nvPicPr>
        <p:blipFill>
          <a:blip r:embed="rId3"/>
          <a:stretch>
            <a:fillRect/>
          </a:stretch>
        </p:blipFill>
        <p:spPr>
          <a:xfrm>
            <a:off x="3469179" y="3012700"/>
            <a:ext cx="3054043" cy="1925060"/>
          </a:xfrm>
          <a:prstGeom prst="rect">
            <a:avLst/>
          </a:prstGeom>
        </p:spPr>
      </p:pic>
      <p:pic>
        <p:nvPicPr>
          <p:cNvPr id="5" name="Grafik 4">
            <a:extLst>
              <a:ext uri="{FF2B5EF4-FFF2-40B4-BE49-F238E27FC236}">
                <a16:creationId xmlns:a16="http://schemas.microsoft.com/office/drawing/2014/main" id="{CC0D0544-E315-A442-085F-7E03272A580E}"/>
              </a:ext>
            </a:extLst>
          </p:cNvPr>
          <p:cNvPicPr>
            <a:picLocks noChangeAspect="1"/>
          </p:cNvPicPr>
          <p:nvPr/>
        </p:nvPicPr>
        <p:blipFill>
          <a:blip r:embed="rId4"/>
          <a:stretch>
            <a:fillRect/>
          </a:stretch>
        </p:blipFill>
        <p:spPr>
          <a:xfrm>
            <a:off x="6760032" y="2984778"/>
            <a:ext cx="4483100" cy="2527300"/>
          </a:xfrm>
          <a:prstGeom prst="rect">
            <a:avLst/>
          </a:prstGeom>
        </p:spPr>
      </p:pic>
      <p:sp>
        <p:nvSpPr>
          <p:cNvPr id="6" name="Rahmen 5">
            <a:extLst>
              <a:ext uri="{FF2B5EF4-FFF2-40B4-BE49-F238E27FC236}">
                <a16:creationId xmlns:a16="http://schemas.microsoft.com/office/drawing/2014/main" id="{60577707-3D70-ABA8-A124-C47EA6064EA7}"/>
              </a:ext>
            </a:extLst>
          </p:cNvPr>
          <p:cNvSpPr/>
          <p:nvPr/>
        </p:nvSpPr>
        <p:spPr>
          <a:xfrm>
            <a:off x="636608" y="4937760"/>
            <a:ext cx="1435260" cy="534303"/>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7" name="Rahmen 6">
            <a:extLst>
              <a:ext uri="{FF2B5EF4-FFF2-40B4-BE49-F238E27FC236}">
                <a16:creationId xmlns:a16="http://schemas.microsoft.com/office/drawing/2014/main" id="{233BCC69-949A-A3D0-A2D8-D2B180A39F6D}"/>
              </a:ext>
            </a:extLst>
          </p:cNvPr>
          <p:cNvSpPr/>
          <p:nvPr/>
        </p:nvSpPr>
        <p:spPr>
          <a:xfrm>
            <a:off x="5087962" y="3715472"/>
            <a:ext cx="1435260" cy="694481"/>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9" name="Rahmen 8">
            <a:extLst>
              <a:ext uri="{FF2B5EF4-FFF2-40B4-BE49-F238E27FC236}">
                <a16:creationId xmlns:a16="http://schemas.microsoft.com/office/drawing/2014/main" id="{25BBFDCB-ECDD-FFF3-DFD0-26F8F29C42DE}"/>
              </a:ext>
            </a:extLst>
          </p:cNvPr>
          <p:cNvSpPr/>
          <p:nvPr/>
        </p:nvSpPr>
        <p:spPr>
          <a:xfrm>
            <a:off x="8283952" y="2826766"/>
            <a:ext cx="1435260" cy="534303"/>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Rahmen 12">
            <a:extLst>
              <a:ext uri="{FF2B5EF4-FFF2-40B4-BE49-F238E27FC236}">
                <a16:creationId xmlns:a16="http://schemas.microsoft.com/office/drawing/2014/main" id="{2010CD3A-1A9A-9FF1-0C50-F8B9ABA34EBB}"/>
              </a:ext>
            </a:extLst>
          </p:cNvPr>
          <p:cNvSpPr/>
          <p:nvPr/>
        </p:nvSpPr>
        <p:spPr>
          <a:xfrm>
            <a:off x="555585" y="3808450"/>
            <a:ext cx="2511705" cy="798274"/>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6" name="Rahmen 15">
            <a:extLst>
              <a:ext uri="{FF2B5EF4-FFF2-40B4-BE49-F238E27FC236}">
                <a16:creationId xmlns:a16="http://schemas.microsoft.com/office/drawing/2014/main" id="{EFE558EC-0F40-9CB8-C465-86E7C124CF36}"/>
              </a:ext>
            </a:extLst>
          </p:cNvPr>
          <p:cNvSpPr/>
          <p:nvPr/>
        </p:nvSpPr>
        <p:spPr>
          <a:xfrm>
            <a:off x="8844986" y="4740058"/>
            <a:ext cx="1435260" cy="534303"/>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8" name="Rahmen 17">
            <a:extLst>
              <a:ext uri="{FF2B5EF4-FFF2-40B4-BE49-F238E27FC236}">
                <a16:creationId xmlns:a16="http://schemas.microsoft.com/office/drawing/2014/main" id="{6B651300-3FF4-48A9-9666-A97B3416CCB8}"/>
              </a:ext>
            </a:extLst>
          </p:cNvPr>
          <p:cNvSpPr/>
          <p:nvPr/>
        </p:nvSpPr>
        <p:spPr>
          <a:xfrm flipV="1">
            <a:off x="3392504" y="2850613"/>
            <a:ext cx="3173465" cy="946261"/>
          </a:xfrm>
          <a:prstGeom prst="frame">
            <a:avLst/>
          </a:prstGeom>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415007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EA3BDC-5CA7-3079-210F-F06DC32D425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89C64C-8B11-2DB5-9546-2E6051ABD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13C3231-AA47-A8AD-0363-B1D37CF1D445}"/>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Falsche Warnung erkennen</a:t>
            </a:r>
          </a:p>
        </p:txBody>
      </p:sp>
      <p:grpSp>
        <p:nvGrpSpPr>
          <p:cNvPr id="10" name="Group 9">
            <a:extLst>
              <a:ext uri="{FF2B5EF4-FFF2-40B4-BE49-F238E27FC236}">
                <a16:creationId xmlns:a16="http://schemas.microsoft.com/office/drawing/2014/main" id="{7163747D-4411-09E8-1297-1B4DFA868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744FFBAA-C04D-0ECB-2E84-A91AC2415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E352422-C605-D2C9-12F9-7578B22F5E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85DE2F82-E7A0-D026-72E6-7766C1CA3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1D49DB7D-7CB2-CB56-6945-20CA471E7E30}"/>
              </a:ext>
            </a:extLst>
          </p:cNvPr>
          <p:cNvSpPr txBox="1"/>
          <p:nvPr/>
        </p:nvSpPr>
        <p:spPr>
          <a:xfrm>
            <a:off x="440870" y="2284724"/>
            <a:ext cx="10942491" cy="3447098"/>
          </a:xfrm>
          <a:prstGeom prst="rect">
            <a:avLst/>
          </a:prstGeom>
          <a:noFill/>
        </p:spPr>
        <p:txBody>
          <a:bodyPr wrap="square" rtlCol="0">
            <a:spAutoFit/>
          </a:bodyPr>
          <a:lstStyle/>
          <a:p>
            <a:r>
              <a:rPr lang="de-CH" sz="2000" b="1" dirty="0"/>
              <a:t>So erkennst du falsche Warnungen:</a:t>
            </a:r>
            <a:br>
              <a:rPr lang="de-CH" b="1" dirty="0"/>
            </a:br>
            <a:endParaRPr lang="de-CH" b="1" dirty="0"/>
          </a:p>
          <a:p>
            <a:pPr marL="342900" indent="-342900">
              <a:buFont typeface="+mj-lt"/>
              <a:buAutoNum type="arabicPeriod"/>
            </a:pPr>
            <a:r>
              <a:rPr lang="de-CH" b="1" dirty="0"/>
              <a:t>Die Telefonnummer:</a:t>
            </a:r>
            <a:r>
              <a:rPr lang="de-CH" dirty="0"/>
              <a:t> </a:t>
            </a:r>
            <a:br>
              <a:rPr lang="de-CH" dirty="0"/>
            </a:br>
            <a:r>
              <a:rPr lang="de-CH" dirty="0"/>
              <a:t>Echte Sicherheitsmeldungen von Microsoft oder Apple fordern dich </a:t>
            </a:r>
            <a:r>
              <a:rPr lang="de-CH" b="1" dirty="0"/>
              <a:t>niemals</a:t>
            </a:r>
            <a:r>
              <a:rPr lang="de-CH" dirty="0"/>
              <a:t> dazu auf, eine Telefonnummer anzurufen.</a:t>
            </a:r>
            <a:br>
              <a:rPr lang="de-CH" dirty="0"/>
            </a:br>
            <a:endParaRPr lang="de-CH" dirty="0"/>
          </a:p>
          <a:p>
            <a:pPr marL="342900" indent="-342900">
              <a:buFont typeface="+mj-lt"/>
              <a:buAutoNum type="arabicPeriod"/>
            </a:pPr>
            <a:r>
              <a:rPr lang="de-CH" b="1" dirty="0"/>
              <a:t>Der Browser-Vollbildmodus:</a:t>
            </a:r>
            <a:r>
              <a:rPr lang="de-CH" dirty="0"/>
              <a:t> </a:t>
            </a:r>
            <a:br>
              <a:rPr lang="de-CH" dirty="0"/>
            </a:br>
            <a:r>
              <a:rPr lang="de-CH" dirty="0"/>
              <a:t>Die Betrüger sperren oft deinen Browser im Vollbildmodus (kann meist mit der Taste F11 oder ESC beendet werden), damit es so aussieht, als sei der ganze PC blockiert.</a:t>
            </a:r>
            <a:br>
              <a:rPr lang="de-CH" dirty="0"/>
            </a:br>
            <a:endParaRPr lang="de-CH" dirty="0"/>
          </a:p>
          <a:p>
            <a:pPr marL="342900" indent="-342900">
              <a:buFont typeface="+mj-lt"/>
              <a:buAutoNum type="arabicPeriod"/>
            </a:pPr>
            <a:r>
              <a:rPr lang="de-CH" b="1" dirty="0"/>
              <a:t>Schlechtes Deutsch:</a:t>
            </a:r>
            <a:br>
              <a:rPr lang="de-CH" b="1" dirty="0"/>
            </a:br>
            <a:r>
              <a:rPr lang="de-CH" dirty="0"/>
              <a:t>Oft finden sich Grammatikfehler oder eine holprige Übersetzung in den Texten.</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03176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D7F760-091A-9F4D-F53E-7A79F5E7875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E57739-1FCA-9D0F-4698-D67EB4016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C030965-53F4-7B44-1A48-55B2D2185714}"/>
              </a:ext>
            </a:extLst>
          </p:cNvPr>
          <p:cNvSpPr>
            <a:spLocks noGrp="1"/>
          </p:cNvSpPr>
          <p:nvPr>
            <p:ph type="title"/>
          </p:nvPr>
        </p:nvSpPr>
        <p:spPr>
          <a:xfrm>
            <a:off x="808638" y="386930"/>
            <a:ext cx="9236700" cy="1188950"/>
          </a:xfrm>
        </p:spPr>
        <p:txBody>
          <a:bodyPr anchor="b">
            <a:normAutofit fontScale="90000"/>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PC Trick 2a: Falscher Support</a:t>
            </a:r>
          </a:p>
        </p:txBody>
      </p:sp>
      <p:grpSp>
        <p:nvGrpSpPr>
          <p:cNvPr id="10" name="Group 9">
            <a:extLst>
              <a:ext uri="{FF2B5EF4-FFF2-40B4-BE49-F238E27FC236}">
                <a16:creationId xmlns:a16="http://schemas.microsoft.com/office/drawing/2014/main" id="{F51806F5-6BAB-8F2E-875D-FB70059587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9EEEEDD5-D64A-2C50-60CA-A972DBDA9F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FB89801-BA2B-99E1-D456-6EF912E1F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BE13224-5E2E-9B1C-5370-FC33AD7D4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765F16BA-AE52-E994-009F-CC25BE3E4220}"/>
              </a:ext>
            </a:extLst>
          </p:cNvPr>
          <p:cNvSpPr txBox="1"/>
          <p:nvPr/>
        </p:nvSpPr>
        <p:spPr>
          <a:xfrm>
            <a:off x="440870" y="2284724"/>
            <a:ext cx="10942491" cy="2893100"/>
          </a:xfrm>
          <a:prstGeom prst="rect">
            <a:avLst/>
          </a:prstGeom>
          <a:noFill/>
        </p:spPr>
        <p:txBody>
          <a:bodyPr wrap="square" rtlCol="0">
            <a:spAutoFit/>
          </a:bodyPr>
          <a:lstStyle/>
          <a:p>
            <a:r>
              <a:rPr lang="de-CH" sz="2000" b="1" dirty="0"/>
              <a:t>A) Der unerwartete Telefonanruf (Cold Calling)</a:t>
            </a:r>
            <a:br>
              <a:rPr lang="de-CH" sz="2000" b="1" dirty="0"/>
            </a:br>
            <a:br>
              <a:rPr lang="de-CH" b="1" dirty="0"/>
            </a:br>
            <a:r>
              <a:rPr lang="de-CH" dirty="0"/>
              <a:t>Du erhältst aus dem Nichts einen Telefonanruf. Am anderen Ende meldet sich eine Person – oft auf Englisch oder in gebrochenem Deutsch – und gibt sich als Mitarbeiter eines bekannten Technologieunternehmens aus.</a:t>
            </a:r>
          </a:p>
          <a:p>
            <a:br>
              <a:rPr lang="de-CH" b="1" dirty="0"/>
            </a:br>
            <a:r>
              <a:rPr lang="de-CH" b="1" dirty="0"/>
              <a:t>Die Behauptung:</a:t>
            </a:r>
            <a:r>
              <a:rPr lang="de-CH" dirty="0"/>
              <a:t> Der Anrufer behauptet, dein Computer würde </a:t>
            </a:r>
            <a:r>
              <a:rPr lang="de-CH" b="1" dirty="0"/>
              <a:t>Fehlermeldungen an die Zentrale senden</a:t>
            </a:r>
            <a:r>
              <a:rPr lang="de-CH" dirty="0"/>
              <a:t>, sei gehackt worden oder verbreite Viren im Internet.</a:t>
            </a:r>
          </a:p>
          <a:p>
            <a:br>
              <a:rPr lang="de-CH" b="1" dirty="0"/>
            </a:br>
            <a:r>
              <a:rPr lang="de-CH" b="1" dirty="0"/>
              <a:t>Die Täuschung:</a:t>
            </a:r>
            <a:r>
              <a:rPr lang="de-CH" dirty="0"/>
              <a:t> Oft wird im Display eine Schweizer Telefonnummer angezeigt. Diese ist jedoch gefälscht (sogenanntes </a:t>
            </a:r>
            <a:r>
              <a:rPr lang="de-CH" b="1" dirty="0"/>
              <a:t>Spoofing</a:t>
            </a:r>
            <a:r>
              <a:rPr lang="de-CH" dirty="0"/>
              <a:t>), die Täter sitzen meist in internationalen Callcentern.</a:t>
            </a:r>
          </a:p>
        </p:txBody>
      </p:sp>
    </p:spTree>
    <p:extLst>
      <p:ext uri="{BB962C8B-B14F-4D97-AF65-F5344CB8AC3E}">
        <p14:creationId xmlns:p14="http://schemas.microsoft.com/office/powerpoint/2010/main" val="496967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9AF42E-8E1E-67E7-8564-E628CC08584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31EA4F-AA35-B46D-18A1-70562B269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0121410-4AD6-9DD4-9AFF-C7846E2A05FC}"/>
              </a:ext>
            </a:extLst>
          </p:cNvPr>
          <p:cNvSpPr>
            <a:spLocks noGrp="1"/>
          </p:cNvSpPr>
          <p:nvPr>
            <p:ph type="title"/>
          </p:nvPr>
        </p:nvSpPr>
        <p:spPr>
          <a:xfrm>
            <a:off x="808638" y="386930"/>
            <a:ext cx="9236700" cy="1188950"/>
          </a:xfrm>
        </p:spPr>
        <p:txBody>
          <a:bodyPr anchor="b">
            <a:normAutofit fontScale="90000"/>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PC Trick 2b: Falscher Support</a:t>
            </a:r>
          </a:p>
        </p:txBody>
      </p:sp>
      <p:grpSp>
        <p:nvGrpSpPr>
          <p:cNvPr id="10" name="Group 9">
            <a:extLst>
              <a:ext uri="{FF2B5EF4-FFF2-40B4-BE49-F238E27FC236}">
                <a16:creationId xmlns:a16="http://schemas.microsoft.com/office/drawing/2014/main" id="{48BB89A8-B372-DEBD-782D-4367C6AE87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0377D655-D793-27F6-043F-5B0A16A5B6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672DE1-E033-BF90-EAD2-04CD6D282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7758A4D4-F496-7515-8BB3-7428FFA3E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42F697EE-8B66-8206-648A-FCCFB0D5A35F}"/>
              </a:ext>
            </a:extLst>
          </p:cNvPr>
          <p:cNvSpPr txBox="1"/>
          <p:nvPr/>
        </p:nvSpPr>
        <p:spPr>
          <a:xfrm>
            <a:off x="440870" y="2284724"/>
            <a:ext cx="10942491" cy="2985433"/>
          </a:xfrm>
          <a:prstGeom prst="rect">
            <a:avLst/>
          </a:prstGeom>
          <a:noFill/>
        </p:spPr>
        <p:txBody>
          <a:bodyPr wrap="square" rtlCol="0">
            <a:spAutoFit/>
          </a:bodyPr>
          <a:lstStyle/>
          <a:p>
            <a:r>
              <a:rPr lang="de-CH" sz="2000" b="1" dirty="0"/>
              <a:t>B) Manipulierte Websuche</a:t>
            </a:r>
            <a:br>
              <a:rPr lang="de-CH" sz="2400" b="1" dirty="0"/>
            </a:br>
            <a:br>
              <a:rPr lang="de-CH" sz="2000" b="1" dirty="0"/>
            </a:br>
            <a:r>
              <a:rPr lang="de-CH" dirty="0"/>
              <a:t>Wenn du im Internet nach Hilfe suchst (z. B. </a:t>
            </a:r>
            <a:r>
              <a:rPr lang="de-CH" i="1" dirty="0"/>
              <a:t>"Microsoft Support Schweiz Telefonnummer"</a:t>
            </a:r>
            <a:r>
              <a:rPr lang="de-CH" dirty="0"/>
              <a:t> oder </a:t>
            </a:r>
            <a:r>
              <a:rPr lang="de-CH" i="1" dirty="0"/>
              <a:t>"HP Drucker Probleme"</a:t>
            </a:r>
            <a:r>
              <a:rPr lang="de-CH" dirty="0"/>
              <a:t>), stösst du auf Suchergebnisse, die täuschend echt aussehen.</a:t>
            </a:r>
          </a:p>
          <a:p>
            <a:endParaRPr lang="de-CH" dirty="0"/>
          </a:p>
          <a:p>
            <a:r>
              <a:rPr lang="de-CH" b="1" dirty="0"/>
              <a:t>Die Methode:</a:t>
            </a:r>
            <a:r>
              <a:rPr lang="de-CH" dirty="0"/>
              <a:t> Kriminelle schalten </a:t>
            </a:r>
            <a:r>
              <a:rPr lang="de-CH" b="1" dirty="0"/>
              <a:t>bezahlte Werbeanzeigen bei Google</a:t>
            </a:r>
            <a:r>
              <a:rPr lang="de-CH" dirty="0"/>
              <a:t>, die ganz oben in den Suchergebnissen erscheinen.</a:t>
            </a:r>
          </a:p>
          <a:p>
            <a:endParaRPr lang="de-CH" dirty="0"/>
          </a:p>
          <a:p>
            <a:r>
              <a:rPr lang="de-CH" b="1" dirty="0"/>
              <a:t>Das Ziel:</a:t>
            </a:r>
            <a:r>
              <a:rPr lang="de-CH" dirty="0"/>
              <a:t> Wer dort anruft, landet nicht beim echten Kundendienst, sondern direkt bei den Betrügern, die für die vermeintliche "Reparatur" Geld verlangen.</a:t>
            </a:r>
          </a:p>
        </p:txBody>
      </p:sp>
    </p:spTree>
    <p:extLst>
      <p:ext uri="{BB962C8B-B14F-4D97-AF65-F5344CB8AC3E}">
        <p14:creationId xmlns:p14="http://schemas.microsoft.com/office/powerpoint/2010/main" val="2246358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0FFDEF-E945-0CF9-8E0C-902B46E4967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F47D0C-E7FE-E9B7-19AA-854C74E97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993923-D5EB-8966-7E71-E6A4EC1B36AC}"/>
              </a:ext>
            </a:extLst>
          </p:cNvPr>
          <p:cNvSpPr>
            <a:spLocks noGrp="1"/>
          </p:cNvSpPr>
          <p:nvPr>
            <p:ph type="title"/>
          </p:nvPr>
        </p:nvSpPr>
        <p:spPr>
          <a:xfrm>
            <a:off x="808638" y="386930"/>
            <a:ext cx="9236700" cy="1188950"/>
          </a:xfrm>
        </p:spPr>
        <p:txBody>
          <a:bodyPr anchor="b">
            <a:normAutofit fontScale="90000"/>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PC Trick 2b: Falscher Support</a:t>
            </a:r>
          </a:p>
        </p:txBody>
      </p:sp>
      <p:grpSp>
        <p:nvGrpSpPr>
          <p:cNvPr id="10" name="Group 9">
            <a:extLst>
              <a:ext uri="{FF2B5EF4-FFF2-40B4-BE49-F238E27FC236}">
                <a16:creationId xmlns:a16="http://schemas.microsoft.com/office/drawing/2014/main" id="{23DFC018-9E3F-41B5-6412-53F49AE516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E6B00305-5A88-7307-9AC3-BA093FD87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52357E-5F8D-1639-4380-D276EA7CCA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CD5D782-5FD7-C865-49D7-A197CCC42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60D42F14-24C5-7C24-FA5A-AF0473B23B9A}"/>
              </a:ext>
            </a:extLst>
          </p:cNvPr>
          <p:cNvSpPr txBox="1"/>
          <p:nvPr/>
        </p:nvSpPr>
        <p:spPr>
          <a:xfrm>
            <a:off x="440870" y="2284724"/>
            <a:ext cx="10942491" cy="3200876"/>
          </a:xfrm>
          <a:prstGeom prst="rect">
            <a:avLst/>
          </a:prstGeom>
          <a:noFill/>
        </p:spPr>
        <p:txBody>
          <a:bodyPr wrap="square" rtlCol="0">
            <a:spAutoFit/>
          </a:bodyPr>
          <a:lstStyle/>
          <a:p>
            <a:r>
              <a:rPr lang="de-CH" sz="2000" b="1" dirty="0"/>
              <a:t>Was passiert, wenn man darauf eingeht?</a:t>
            </a:r>
          </a:p>
          <a:p>
            <a:endParaRPr lang="de-CH" sz="2000" b="1" dirty="0"/>
          </a:p>
          <a:p>
            <a:r>
              <a:rPr lang="de-CH" dirty="0"/>
              <a:t>Sobald die Betrüger am Telefon sind, läuft das immer gleiche Schema ab:</a:t>
            </a:r>
          </a:p>
          <a:p>
            <a:endParaRPr lang="de-CH" b="1" dirty="0"/>
          </a:p>
          <a:p>
            <a:pPr marL="342900" indent="-342900">
              <a:buFont typeface="+mj-lt"/>
              <a:buAutoNum type="arabicPeriod"/>
            </a:pPr>
            <a:r>
              <a:rPr lang="de-CH" b="1" dirty="0"/>
              <a:t>Fernzugriff:</a:t>
            </a:r>
            <a:r>
              <a:rPr lang="de-CH" dirty="0"/>
              <a:t> Du wirst aufgefordert, ein </a:t>
            </a:r>
            <a:r>
              <a:rPr lang="de-CH" dirty="0" err="1"/>
              <a:t>Program</a:t>
            </a:r>
            <a:r>
              <a:rPr lang="de-CH" dirty="0"/>
              <a:t> wie  </a:t>
            </a:r>
            <a:r>
              <a:rPr lang="de-CH" b="1" dirty="0" err="1"/>
              <a:t>AnyDesk</a:t>
            </a:r>
            <a:r>
              <a:rPr lang="de-CH" dirty="0"/>
              <a:t>, </a:t>
            </a:r>
            <a:r>
              <a:rPr lang="de-CH" b="1" dirty="0"/>
              <a:t>TeamViewer</a:t>
            </a:r>
            <a:r>
              <a:rPr lang="de-CH" dirty="0"/>
              <a:t> oder </a:t>
            </a:r>
            <a:r>
              <a:rPr lang="de-CH" b="1" dirty="0"/>
              <a:t>Supremo </a:t>
            </a:r>
            <a:r>
              <a:rPr lang="de-CH" dirty="0"/>
              <a:t>herunterzuladen, damit der "Techniker" den Fehler beheben kann.</a:t>
            </a:r>
          </a:p>
          <a:p>
            <a:pPr marL="342900" indent="-342900">
              <a:buFont typeface="+mj-lt"/>
              <a:buAutoNum type="arabicPeriod"/>
            </a:pPr>
            <a:r>
              <a:rPr lang="de-CH" b="1" dirty="0"/>
              <a:t>Beweise fälschen:</a:t>
            </a:r>
            <a:r>
              <a:rPr lang="de-CH" dirty="0"/>
              <a:t> Auf deinem PC öffnen die Täter normale Windows-Systemprogramme (wie die Ereignisanzeige) und behaupten, harmlose Warnungen seien "schwere Viren".</a:t>
            </a:r>
          </a:p>
          <a:p>
            <a:pPr marL="342900" indent="-342900">
              <a:buFont typeface="+mj-lt"/>
              <a:buAutoNum type="arabicPeriod"/>
            </a:pPr>
            <a:r>
              <a:rPr lang="de-CH" b="1" dirty="0"/>
              <a:t>Die Geldforderung:</a:t>
            </a:r>
            <a:r>
              <a:rPr lang="de-CH" dirty="0"/>
              <a:t> Für die "Bereinigung" oder eine "lebenslange Sicherheitslizenz" verlangen sie Geld. Bezahlt werden soll per Kreditkarte, Online-Banking oder oft auch mit </a:t>
            </a:r>
            <a:r>
              <a:rPr lang="de-CH" b="1" dirty="0"/>
              <a:t>Guthabenkarten</a:t>
            </a:r>
            <a:r>
              <a:rPr lang="de-CH" dirty="0"/>
              <a:t> (z. B. iTunes, Google Play)</a:t>
            </a:r>
          </a:p>
        </p:txBody>
      </p:sp>
    </p:spTree>
    <p:extLst>
      <p:ext uri="{BB962C8B-B14F-4D97-AF65-F5344CB8AC3E}">
        <p14:creationId xmlns:p14="http://schemas.microsoft.com/office/powerpoint/2010/main" val="1494323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7BD87D-E2E3-2474-1DDD-2E899CAE9EF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44F11C3-A44F-BE48-818F-5D1E49163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56DF85-EB7E-4FB1-0CDD-7DA28F53DEB1}"/>
              </a:ext>
            </a:extLst>
          </p:cNvPr>
          <p:cNvSpPr>
            <a:spLocks noGrp="1"/>
          </p:cNvSpPr>
          <p:nvPr>
            <p:ph type="title"/>
          </p:nvPr>
        </p:nvSpPr>
        <p:spPr>
          <a:xfrm>
            <a:off x="808638" y="386930"/>
            <a:ext cx="9236700" cy="1188950"/>
          </a:xfrm>
        </p:spPr>
        <p:txBody>
          <a:bodyPr anchor="b">
            <a:normAutofit fontScale="90000"/>
          </a:bodyPr>
          <a:lstStyle/>
          <a:p>
            <a:r>
              <a:rPr lang="de-DE" sz="5400" dirty="0" err="1">
                <a:latin typeface="Helvetica Neue" panose="02000503000000020004" pitchFamily="2" charset="0"/>
                <a:ea typeface="Helvetica Neue" panose="02000503000000020004" pitchFamily="2" charset="0"/>
                <a:cs typeface="Helvetica Neue" panose="02000503000000020004" pitchFamily="2" charset="0"/>
              </a:rPr>
              <a:t>Sofortmassnahmen</a:t>
            </a:r>
            <a:r>
              <a:rPr lang="de-DE" sz="5400" dirty="0">
                <a:latin typeface="Helvetica Neue" panose="02000503000000020004" pitchFamily="2" charset="0"/>
                <a:ea typeface="Helvetica Neue" panose="02000503000000020004" pitchFamily="2" charset="0"/>
                <a:cs typeface="Helvetica Neue" panose="02000503000000020004" pitchFamily="2" charset="0"/>
              </a:rPr>
              <a:t> bei Betrug</a:t>
            </a:r>
          </a:p>
        </p:txBody>
      </p:sp>
      <p:grpSp>
        <p:nvGrpSpPr>
          <p:cNvPr id="10" name="Group 9">
            <a:extLst>
              <a:ext uri="{FF2B5EF4-FFF2-40B4-BE49-F238E27FC236}">
                <a16:creationId xmlns:a16="http://schemas.microsoft.com/office/drawing/2014/main" id="{70952957-BD1B-8CF4-8F0B-2E10BB0510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97B17AA1-E290-4B35-1A65-CEE0A4EC65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73C7FA-7C81-43C4-A78D-514978FAA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29CABE46-378B-2364-C4A9-0C5E94EC9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25EE95B8-B09E-6C48-EDC6-5CB61A7EF2E5}"/>
              </a:ext>
            </a:extLst>
          </p:cNvPr>
          <p:cNvSpPr txBox="1"/>
          <p:nvPr/>
        </p:nvSpPr>
        <p:spPr>
          <a:xfrm>
            <a:off x="440870" y="2284724"/>
            <a:ext cx="10942491" cy="3693319"/>
          </a:xfrm>
          <a:prstGeom prst="rect">
            <a:avLst/>
          </a:prstGeom>
          <a:noFill/>
        </p:spPr>
        <p:txBody>
          <a:bodyPr wrap="square" rtlCol="0">
            <a:spAutoFit/>
          </a:bodyPr>
          <a:lstStyle/>
          <a:p>
            <a:r>
              <a:rPr lang="de-CH" sz="2000" b="1" dirty="0"/>
              <a:t>Falls du auf einen Betrug hereingefallen bist, musst du sofort reagieren, indem du:</a:t>
            </a:r>
            <a:br>
              <a:rPr lang="de-CH" b="1" dirty="0"/>
            </a:br>
            <a:endParaRPr lang="de-CH" b="1" dirty="0"/>
          </a:p>
          <a:p>
            <a:pPr marL="342900" indent="-342900">
              <a:buFont typeface="+mj-lt"/>
              <a:buAutoNum type="arabicPeriod"/>
            </a:pPr>
            <a:r>
              <a:rPr lang="de-CH" b="1" dirty="0"/>
              <a:t>Das Netzwerk trennst:</a:t>
            </a:r>
            <a:r>
              <a:rPr lang="de-CH" dirty="0"/>
              <a:t> </a:t>
            </a:r>
            <a:br>
              <a:rPr lang="de-CH" dirty="0"/>
            </a:br>
            <a:r>
              <a:rPr lang="de-CH" dirty="0"/>
              <a:t>Schalte das WLAN aus oder ziehe das LAN-Kabel ab, um den Zugriff der Täter zu stoppen.</a:t>
            </a:r>
          </a:p>
          <a:p>
            <a:pPr marL="342900" indent="-342900">
              <a:buFont typeface="+mj-lt"/>
              <a:buAutoNum type="arabicPeriod"/>
            </a:pPr>
            <a:r>
              <a:rPr lang="de-CH" b="1" dirty="0"/>
              <a:t>Keinen Zugriff gewährst:</a:t>
            </a:r>
            <a:r>
              <a:rPr lang="de-CH" dirty="0"/>
              <a:t> </a:t>
            </a:r>
            <a:br>
              <a:rPr lang="de-CH" dirty="0"/>
            </a:br>
            <a:r>
              <a:rPr lang="de-CH" dirty="0"/>
              <a:t>Sofort jedes Telefonat beenden und keinen Fremdzugriff erlauben.</a:t>
            </a:r>
          </a:p>
          <a:p>
            <a:pPr marL="342900" indent="-342900">
              <a:buFont typeface="+mj-lt"/>
              <a:buAutoNum type="arabicPeriod"/>
            </a:pPr>
            <a:r>
              <a:rPr lang="de-CH" b="1" dirty="0"/>
              <a:t>Passwörter änderst:</a:t>
            </a:r>
            <a:r>
              <a:rPr lang="de-CH" dirty="0"/>
              <a:t> </a:t>
            </a:r>
            <a:br>
              <a:rPr lang="de-CH" dirty="0"/>
            </a:br>
            <a:r>
              <a:rPr lang="de-CH" dirty="0"/>
              <a:t>Alle wichtigen Passwörter (E-Mail, Online-Banking) von einem sicheren, unbemannten Gerät aus ändern.</a:t>
            </a:r>
          </a:p>
          <a:p>
            <a:pPr marL="342900" indent="-342900">
              <a:buFont typeface="+mj-lt"/>
              <a:buAutoNum type="arabicPeriod"/>
            </a:pPr>
            <a:r>
              <a:rPr lang="de-CH" b="1" dirty="0"/>
              <a:t>Bank kontaktierst:</a:t>
            </a:r>
            <a:r>
              <a:rPr lang="de-CH" dirty="0"/>
              <a:t> </a:t>
            </a:r>
            <a:br>
              <a:rPr lang="de-CH" dirty="0"/>
            </a:br>
            <a:r>
              <a:rPr lang="de-CH" dirty="0"/>
              <a:t>Bei Geldverlust sofort deine Bank informieren, um Karten oder Konten zu sperren.</a:t>
            </a:r>
          </a:p>
          <a:p>
            <a:pPr marL="342900" indent="-342900">
              <a:buFont typeface="+mj-lt"/>
              <a:buAutoNum type="arabicPeriod"/>
            </a:pPr>
            <a:r>
              <a:rPr lang="de-CH" b="1" dirty="0"/>
              <a:t>Polizei einschaltest:</a:t>
            </a:r>
            <a:r>
              <a:rPr lang="de-CH" dirty="0"/>
              <a:t> </a:t>
            </a:r>
            <a:br>
              <a:rPr lang="de-CH" dirty="0"/>
            </a:br>
            <a:r>
              <a:rPr lang="de-CH" dirty="0"/>
              <a:t>Den Vorfall bei der </a:t>
            </a:r>
            <a:r>
              <a:rPr lang="de-CH" dirty="0">
                <a:hlinkClick r:id="rId2"/>
              </a:rPr>
              <a:t>Kantonspolizei Zürich</a:t>
            </a:r>
            <a:r>
              <a:rPr lang="de-CH" dirty="0"/>
              <a:t> oder über Meldestellen wie </a:t>
            </a:r>
            <a:r>
              <a:rPr lang="de-CH" dirty="0">
                <a:hlinkClick r:id="rId3"/>
              </a:rPr>
              <a:t>Cybercrimepolice</a:t>
            </a:r>
            <a:r>
              <a:rPr lang="de-CH" dirty="0"/>
              <a:t> melden]</a:t>
            </a:r>
            <a:r>
              <a:rPr lang="de-DE"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4148597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4A71D6-9AC5-25B8-B328-9E210C734A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D6D05F-E239-0F09-ADDC-D4111C243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50B672-69CE-A781-B7A8-DA97559AEB5B}"/>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PC Trick 3: Phishing</a:t>
            </a:r>
          </a:p>
        </p:txBody>
      </p:sp>
      <p:grpSp>
        <p:nvGrpSpPr>
          <p:cNvPr id="10" name="Group 9">
            <a:extLst>
              <a:ext uri="{FF2B5EF4-FFF2-40B4-BE49-F238E27FC236}">
                <a16:creationId xmlns:a16="http://schemas.microsoft.com/office/drawing/2014/main" id="{A246775F-8764-FC43-1488-8D4CD60439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E682AC0F-F9BF-686A-9184-8943A592D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C4EA03-E715-4D8B-02B9-B1B05427C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36D566-531F-E0A2-2F07-D3663710C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86FA9CF2-334E-C099-C1D1-986F741E97D4}"/>
              </a:ext>
            </a:extLst>
          </p:cNvPr>
          <p:cNvSpPr txBox="1"/>
          <p:nvPr/>
        </p:nvSpPr>
        <p:spPr>
          <a:xfrm>
            <a:off x="440870" y="2284724"/>
            <a:ext cx="10942491" cy="1877437"/>
          </a:xfrm>
          <a:prstGeom prst="rect">
            <a:avLst/>
          </a:prstGeom>
          <a:noFill/>
        </p:spPr>
        <p:txBody>
          <a:bodyPr wrap="square" rtlCol="0">
            <a:spAutoFit/>
          </a:bodyPr>
          <a:lstStyle/>
          <a:p>
            <a:r>
              <a:rPr lang="de-CH" sz="2000" dirty="0"/>
              <a:t>Täuschend echte E-Mails von Paketdiensten oder Banken, die persönliche Daten abgreifen wollen.</a:t>
            </a:r>
          </a:p>
          <a:p>
            <a:endParaRPr lang="de-CH" sz="2400" dirty="0"/>
          </a:p>
          <a:p>
            <a:r>
              <a:rPr lang="de-CH" dirty="0"/>
              <a:t>Hier ein paar Beispiele, die ich erhalten habe</a:t>
            </a:r>
          </a:p>
          <a:p>
            <a:endParaRPr lang="de-CH" dirty="0"/>
          </a:p>
          <a:p>
            <a:endParaRPr lang="de-CH" dirty="0"/>
          </a:p>
          <a:p>
            <a:r>
              <a:rPr lang="de-CH" dirty="0"/>
              <a:t>Du kennst das sicher auch</a:t>
            </a:r>
            <a:r>
              <a:rPr lang="de-DE"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235082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71A575-572C-67A3-9AEC-BC94E777719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8C160D-1095-BCA5-130B-E0F3E624A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6DA8ADB-A25C-56F4-E6C3-6972259C009F}"/>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Phishing erkennen</a:t>
            </a:r>
          </a:p>
        </p:txBody>
      </p:sp>
      <p:grpSp>
        <p:nvGrpSpPr>
          <p:cNvPr id="10" name="Group 9">
            <a:extLst>
              <a:ext uri="{FF2B5EF4-FFF2-40B4-BE49-F238E27FC236}">
                <a16:creationId xmlns:a16="http://schemas.microsoft.com/office/drawing/2014/main" id="{242A87A9-F6D8-00F0-EA05-CA3951EE81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F0A5C3C8-9313-99FA-C124-667ABE5043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684366-1F77-FA07-FA1F-7A230B937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24F59793-F4B8-05FA-3E9F-16AC29E4F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381B7F50-8889-433C-A863-5D7DC855D0BC}"/>
              </a:ext>
            </a:extLst>
          </p:cNvPr>
          <p:cNvSpPr txBox="1"/>
          <p:nvPr/>
        </p:nvSpPr>
        <p:spPr>
          <a:xfrm>
            <a:off x="440870" y="2284724"/>
            <a:ext cx="10942491" cy="2339102"/>
          </a:xfrm>
          <a:prstGeom prst="rect">
            <a:avLst/>
          </a:prstGeom>
          <a:noFill/>
        </p:spPr>
        <p:txBody>
          <a:bodyPr wrap="square" rtlCol="0">
            <a:spAutoFit/>
          </a:bodyPr>
          <a:lstStyle/>
          <a:p>
            <a:r>
              <a:rPr lang="de-CH" dirty="0"/>
              <a:t>Phishing-Angriffe erkennen ist wegen Künstliche Intelligenz (KI) oft schwierig.</a:t>
            </a:r>
          </a:p>
          <a:p>
            <a:endParaRPr lang="de-CH" dirty="0"/>
          </a:p>
          <a:p>
            <a:r>
              <a:rPr lang="de-CH" sz="2000" b="1" dirty="0"/>
              <a:t>Warnsignale</a:t>
            </a:r>
          </a:p>
          <a:p>
            <a:endParaRPr lang="de-CH" b="1" dirty="0"/>
          </a:p>
          <a:p>
            <a:pPr marL="342900" indent="-342900">
              <a:buFont typeface="+mj-lt"/>
              <a:buAutoNum type="arabicPeriod"/>
            </a:pPr>
            <a:r>
              <a:rPr lang="de-CH" dirty="0"/>
              <a:t>Gefälschte Absender-Adressen</a:t>
            </a:r>
          </a:p>
          <a:p>
            <a:pPr marL="342900" indent="-342900">
              <a:buFont typeface="+mj-lt"/>
              <a:buAutoNum type="arabicPeriod"/>
            </a:pPr>
            <a:r>
              <a:rPr lang="de-CH" dirty="0"/>
              <a:t>Aufforderung zur Dateneingabe über Links</a:t>
            </a:r>
          </a:p>
          <a:p>
            <a:pPr marL="342900" indent="-342900">
              <a:buFont typeface="+mj-lt"/>
              <a:buAutoNum type="arabicPeriod"/>
            </a:pPr>
            <a:r>
              <a:rPr lang="de-CH" dirty="0"/>
              <a:t>Falsche oder manipulierte Links (URLs)</a:t>
            </a:r>
          </a:p>
          <a:p>
            <a:pPr marL="342900" indent="-342900">
              <a:buFont typeface="+mj-lt"/>
              <a:buAutoNum type="arabicPeriod"/>
            </a:pPr>
            <a:r>
              <a:rPr lang="de-CH" dirty="0"/>
              <a:t>Auffällige Sprache oder Grussformeln</a:t>
            </a:r>
            <a:r>
              <a:rPr lang="de-DE" sz="1600"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186497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D4E568-DD38-B2C9-CE6C-B1530414DD4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9DA95-0EC7-AF2C-AB9A-0624A84F9E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1AD385F-9C28-9CEE-4BA2-7B26B82DA1BA}"/>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Handy Trick 1: </a:t>
            </a:r>
            <a:r>
              <a:rPr lang="de-DE" sz="5400" dirty="0" err="1">
                <a:latin typeface="Helvetica Neue" panose="02000503000000020004" pitchFamily="2" charset="0"/>
                <a:ea typeface="Helvetica Neue" panose="02000503000000020004" pitchFamily="2" charset="0"/>
                <a:cs typeface="Helvetica Neue" panose="02000503000000020004" pitchFamily="2" charset="0"/>
              </a:rPr>
              <a:t>Smishing</a:t>
            </a:r>
            <a:endParaRPr lang="de-DE" sz="5400" dirty="0">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10" name="Group 9">
            <a:extLst>
              <a:ext uri="{FF2B5EF4-FFF2-40B4-BE49-F238E27FC236}">
                <a16:creationId xmlns:a16="http://schemas.microsoft.com/office/drawing/2014/main" id="{040807AD-74DA-D158-4D22-7EF36C3E9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48F69BCD-AA17-13D9-8A9E-CD61BF4855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625A06A-AC79-26E2-81F7-998380C869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2865C6A8-BC56-03EA-90A2-F542E8096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303DA42B-7AA7-7C97-5562-539A13B02146}"/>
              </a:ext>
            </a:extLst>
          </p:cNvPr>
          <p:cNvSpPr txBox="1"/>
          <p:nvPr/>
        </p:nvSpPr>
        <p:spPr>
          <a:xfrm>
            <a:off x="440870" y="2284724"/>
            <a:ext cx="10942491" cy="338554"/>
          </a:xfrm>
          <a:prstGeom prst="rect">
            <a:avLst/>
          </a:prstGeom>
          <a:noFill/>
        </p:spPr>
        <p:txBody>
          <a:bodyPr wrap="square" rtlCol="0">
            <a:spAutoFit/>
          </a:bodyPr>
          <a:lstStyle/>
          <a:p>
            <a:r>
              <a:rPr lang="de-DE" sz="1600">
                <a:latin typeface="Helvetica Neue" panose="02000503000000020004" pitchFamily="2" charset="0"/>
                <a:ea typeface="Helvetica Neue" panose="02000503000000020004" pitchFamily="2" charset="0"/>
                <a:cs typeface="Helvetica Neue" panose="02000503000000020004" pitchFamily="2" charset="0"/>
              </a:rPr>
              <a:t>	</a:t>
            </a:r>
            <a:endParaRPr lang="de-DE" sz="16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Textfeld 2">
            <a:extLst>
              <a:ext uri="{FF2B5EF4-FFF2-40B4-BE49-F238E27FC236}">
                <a16:creationId xmlns:a16="http://schemas.microsoft.com/office/drawing/2014/main" id="{984322E1-8FBE-F650-E530-AB99A0A80F5D}"/>
              </a:ext>
            </a:extLst>
          </p:cNvPr>
          <p:cNvSpPr txBox="1"/>
          <p:nvPr/>
        </p:nvSpPr>
        <p:spPr>
          <a:xfrm>
            <a:off x="3258568" y="2464845"/>
            <a:ext cx="5029200" cy="1477328"/>
          </a:xfrm>
          <a:prstGeom prst="rect">
            <a:avLst/>
          </a:prstGeom>
          <a:noFill/>
        </p:spPr>
        <p:txBody>
          <a:bodyPr wrap="square" rtlCol="0">
            <a:spAutoFit/>
          </a:bodyPr>
          <a:lstStyle/>
          <a:p>
            <a:r>
              <a:rPr lang="de-CH" dirty="0"/>
              <a:t>Du erhältst SMS-Nachrichten mit Hinweisen auf ein Problem oder einen Gewinn etc. und wirst aufgefordert:</a:t>
            </a:r>
          </a:p>
          <a:p>
            <a:pPr marL="285750" indent="-285750">
              <a:buFont typeface="Arial" panose="020B0604020202020204" pitchFamily="34" charset="0"/>
              <a:buChar char="•"/>
            </a:pPr>
            <a:r>
              <a:rPr lang="de-CH" dirty="0"/>
              <a:t>Einen Link anzuklicken</a:t>
            </a:r>
          </a:p>
          <a:p>
            <a:pPr marL="285750" indent="-285750">
              <a:buFont typeface="Arial" panose="020B0604020202020204" pitchFamily="34" charset="0"/>
              <a:buChar char="•"/>
            </a:pPr>
            <a:r>
              <a:rPr lang="de-CH" dirty="0"/>
              <a:t>Einen Kontakt über WhatsApp aufzunehmen</a:t>
            </a:r>
          </a:p>
        </p:txBody>
      </p:sp>
      <p:pic>
        <p:nvPicPr>
          <p:cNvPr id="4" name="Grafik 3">
            <a:extLst>
              <a:ext uri="{FF2B5EF4-FFF2-40B4-BE49-F238E27FC236}">
                <a16:creationId xmlns:a16="http://schemas.microsoft.com/office/drawing/2014/main" id="{E1E9D920-04D9-6F0F-04D2-4F7695078A32}"/>
              </a:ext>
            </a:extLst>
          </p:cNvPr>
          <p:cNvPicPr>
            <a:picLocks noChangeAspect="1"/>
          </p:cNvPicPr>
          <p:nvPr/>
        </p:nvPicPr>
        <p:blipFill>
          <a:blip r:embed="rId2"/>
          <a:stretch>
            <a:fillRect/>
          </a:stretch>
        </p:blipFill>
        <p:spPr>
          <a:xfrm>
            <a:off x="8784686" y="2191053"/>
            <a:ext cx="2429885" cy="4148842"/>
          </a:xfrm>
          <a:prstGeom prst="rect">
            <a:avLst/>
          </a:prstGeom>
        </p:spPr>
      </p:pic>
      <p:pic>
        <p:nvPicPr>
          <p:cNvPr id="5" name="Grafik 4">
            <a:extLst>
              <a:ext uri="{FF2B5EF4-FFF2-40B4-BE49-F238E27FC236}">
                <a16:creationId xmlns:a16="http://schemas.microsoft.com/office/drawing/2014/main" id="{89006D65-47CF-34D8-3469-EBF224270F88}"/>
              </a:ext>
            </a:extLst>
          </p:cNvPr>
          <p:cNvPicPr>
            <a:picLocks noChangeAspect="1"/>
          </p:cNvPicPr>
          <p:nvPr/>
        </p:nvPicPr>
        <p:blipFill>
          <a:blip r:embed="rId3"/>
          <a:stretch>
            <a:fillRect/>
          </a:stretch>
        </p:blipFill>
        <p:spPr>
          <a:xfrm>
            <a:off x="209969" y="2204776"/>
            <a:ext cx="2429885" cy="4266295"/>
          </a:xfrm>
          <a:prstGeom prst="rect">
            <a:avLst/>
          </a:prstGeom>
        </p:spPr>
      </p:pic>
    </p:spTree>
    <p:extLst>
      <p:ext uri="{BB962C8B-B14F-4D97-AF65-F5344CB8AC3E}">
        <p14:creationId xmlns:p14="http://schemas.microsoft.com/office/powerpoint/2010/main" val="178302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F2F526-5076-203C-9049-7137A5FD91F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4F0D4BA-41D5-DACA-45CF-E26922646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4FAF38D-261E-E648-6052-96EEDFDA1367}"/>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Reaktion auf </a:t>
            </a:r>
            <a:r>
              <a:rPr lang="de-DE" sz="5400" dirty="0" err="1">
                <a:latin typeface="Helvetica Neue" panose="02000503000000020004" pitchFamily="2" charset="0"/>
                <a:ea typeface="Helvetica Neue" panose="02000503000000020004" pitchFamily="2" charset="0"/>
                <a:cs typeface="Helvetica Neue" panose="02000503000000020004" pitchFamily="2" charset="0"/>
              </a:rPr>
              <a:t>Smishing</a:t>
            </a:r>
            <a:endParaRPr lang="de-DE" sz="5400" dirty="0">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10" name="Group 9">
            <a:extLst>
              <a:ext uri="{FF2B5EF4-FFF2-40B4-BE49-F238E27FC236}">
                <a16:creationId xmlns:a16="http://schemas.microsoft.com/office/drawing/2014/main" id="{EA942252-EB46-611B-D6F8-7D5209E96D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E34A7B4C-73C5-5041-116B-4062E95ABE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2149CD-B912-A9AA-6D79-31F58BBD1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078C73A0-7863-E130-2EB0-C2EA3FADF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BEF8BDB9-6F18-C038-2743-AD1343105FBE}"/>
              </a:ext>
            </a:extLst>
          </p:cNvPr>
          <p:cNvSpPr txBox="1"/>
          <p:nvPr/>
        </p:nvSpPr>
        <p:spPr>
          <a:xfrm>
            <a:off x="440870" y="2284724"/>
            <a:ext cx="10942491" cy="3754874"/>
          </a:xfrm>
          <a:prstGeom prst="rect">
            <a:avLst/>
          </a:prstGeom>
          <a:noFill/>
        </p:spPr>
        <p:txBody>
          <a:bodyPr wrap="square" rtlCol="0">
            <a:spAutoFit/>
          </a:bodyPr>
          <a:lstStyle/>
          <a:p>
            <a:r>
              <a:rPr lang="de-CH" sz="2000" dirty="0"/>
              <a:t>Wenn du per SMS oder Messenger-Dienst eine verdächtige Nachricht bekommen, lass dich nicht unter Druck setzen.</a:t>
            </a:r>
          </a:p>
          <a:p>
            <a:pPr marL="342900" indent="-342900">
              <a:buFont typeface="+mj-lt"/>
              <a:buAutoNum type="arabicPeriod"/>
            </a:pPr>
            <a:r>
              <a:rPr lang="de-CH" b="1" dirty="0"/>
              <a:t>Reagiere nicht:</a:t>
            </a:r>
            <a:r>
              <a:rPr lang="de-CH" dirty="0"/>
              <a:t> </a:t>
            </a:r>
            <a:br>
              <a:rPr lang="de-CH" dirty="0"/>
            </a:br>
            <a:r>
              <a:rPr lang="de-CH" dirty="0"/>
              <a:t>Öffnen keine Links, antworten nicht auf die Nachricht und rufen auch keine darin genannten Nummern an.</a:t>
            </a:r>
          </a:p>
          <a:p>
            <a:pPr marL="342900" indent="-342900">
              <a:buFont typeface="+mj-lt"/>
              <a:buAutoNum type="arabicPeriod"/>
            </a:pPr>
            <a:r>
              <a:rPr lang="de-CH" b="1" dirty="0"/>
              <a:t>Nachricht entfernen:</a:t>
            </a:r>
            <a:r>
              <a:rPr lang="de-CH" dirty="0"/>
              <a:t> </a:t>
            </a:r>
            <a:br>
              <a:rPr lang="de-CH" dirty="0"/>
            </a:br>
            <a:r>
              <a:rPr lang="de-CH" dirty="0"/>
              <a:t>Lösche die Nachricht oder verschiebe sie in den Spam-Ordner. </a:t>
            </a:r>
          </a:p>
          <a:p>
            <a:pPr marL="342900" indent="-342900">
              <a:buFont typeface="+mj-lt"/>
              <a:buAutoNum type="arabicPeriod"/>
            </a:pPr>
            <a:r>
              <a:rPr lang="de-CH" b="1" dirty="0"/>
              <a:t>Ev. melden: </a:t>
            </a:r>
            <a:br>
              <a:rPr lang="de-CH" b="1" dirty="0"/>
            </a:br>
            <a:r>
              <a:rPr lang="de-CH" dirty="0"/>
              <a:t>Leite die verdächtige Nachricht an den jeweiligen Mobilfunk­anbieter oder den betroffenen Dienstleister (z.B. Bank) weiter. </a:t>
            </a:r>
            <a:br>
              <a:rPr lang="de-CH" dirty="0"/>
            </a:br>
            <a:r>
              <a:rPr lang="de-CH" dirty="0"/>
              <a:t>Melden den Vorfall allenfalls auch dem Bundesamt für Cybersicherheit per E-Mail oder ein Meldeformular:</a:t>
            </a:r>
            <a:br>
              <a:rPr lang="de-CH" dirty="0"/>
            </a:br>
            <a:r>
              <a:rPr lang="de-CH" dirty="0"/>
              <a:t>E-Mail: </a:t>
            </a:r>
            <a:r>
              <a:rPr lang="de-CH" dirty="0">
                <a:hlinkClick r:id="rId2"/>
              </a:rPr>
              <a:t>incidents@ncsc.ch</a:t>
            </a:r>
            <a:r>
              <a:rPr lang="de-CH" dirty="0"/>
              <a:t> </a:t>
            </a:r>
            <a:br>
              <a:rPr lang="de-CH" dirty="0"/>
            </a:br>
            <a:r>
              <a:rPr lang="de-CH" dirty="0"/>
              <a:t>Meldeformular: </a:t>
            </a:r>
            <a:r>
              <a:rPr lang="de-CH" dirty="0">
                <a:hlinkClick r:id="rId3"/>
              </a:rPr>
              <a:t>https://www.report.ncsc.admin.ch/de/</a:t>
            </a:r>
            <a:r>
              <a:rPr lang="de-CH" dirty="0"/>
              <a:t> </a:t>
            </a:r>
            <a:br>
              <a:rPr lang="de-CH" dirty="0"/>
            </a:br>
            <a:r>
              <a:rPr lang="de-CH" dirty="0"/>
              <a:t>Meldeformular: </a:t>
            </a:r>
            <a:r>
              <a:rPr lang="de-CH" dirty="0">
                <a:hlinkClick r:id="rId4"/>
              </a:rPr>
              <a:t>https://www.antiphishing.ch/de/</a:t>
            </a:r>
            <a:r>
              <a:rPr lang="de-DE" sz="1600" dirty="0">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3677194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8C7671-0187-DA15-2A9C-0F5A0BA54A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46BE17A-40C9-D690-684B-AB5960E0FB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0419910-951D-B6F4-54AC-53B8D9E8F627}"/>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Schutz vor </a:t>
            </a:r>
            <a:r>
              <a:rPr lang="de-DE" sz="5400" dirty="0" err="1">
                <a:latin typeface="Helvetica Neue" panose="02000503000000020004" pitchFamily="2" charset="0"/>
                <a:ea typeface="Helvetica Neue" panose="02000503000000020004" pitchFamily="2" charset="0"/>
                <a:cs typeface="Helvetica Neue" panose="02000503000000020004" pitchFamily="2" charset="0"/>
              </a:rPr>
              <a:t>Smishing</a:t>
            </a:r>
            <a:endParaRPr lang="de-DE" sz="5400" dirty="0">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10" name="Group 9">
            <a:extLst>
              <a:ext uri="{FF2B5EF4-FFF2-40B4-BE49-F238E27FC236}">
                <a16:creationId xmlns:a16="http://schemas.microsoft.com/office/drawing/2014/main" id="{82B056F9-B230-9661-E983-052FD393D1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5C675315-0075-FF7B-CB5F-23625F0F7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F11E53-2CEE-5E3D-B4DE-45D03CC30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AE19B6ED-B8B2-E7F2-A298-A0A06815B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0295BC2F-B620-9F60-013F-C1F26EA3189A}"/>
              </a:ext>
            </a:extLst>
          </p:cNvPr>
          <p:cNvSpPr txBox="1"/>
          <p:nvPr/>
        </p:nvSpPr>
        <p:spPr>
          <a:xfrm>
            <a:off x="440870" y="2284724"/>
            <a:ext cx="10942491" cy="3416320"/>
          </a:xfrm>
          <a:prstGeom prst="rect">
            <a:avLst/>
          </a:prstGeom>
          <a:noFill/>
        </p:spPr>
        <p:txBody>
          <a:bodyPr wrap="square" rtlCol="0">
            <a:spAutoFit/>
          </a:bodyPr>
          <a:lstStyle/>
          <a:p>
            <a:r>
              <a:rPr lang="de-CH" sz="2000" dirty="0"/>
              <a:t>So kannst du dich vor </a:t>
            </a:r>
            <a:r>
              <a:rPr lang="de-CH" sz="2000" dirty="0" err="1"/>
              <a:t>Smishing</a:t>
            </a:r>
            <a:r>
              <a:rPr lang="de-CH" sz="2000" dirty="0"/>
              <a:t> schützen:</a:t>
            </a:r>
          </a:p>
          <a:p>
            <a:endParaRPr lang="de-CH" b="1" dirty="0"/>
          </a:p>
          <a:p>
            <a:pPr marL="342900" indent="-342900">
              <a:buFont typeface="+mj-lt"/>
              <a:buAutoNum type="arabicPeriod"/>
            </a:pPr>
            <a:r>
              <a:rPr lang="de-CH" b="1" dirty="0"/>
              <a:t>Sicherheitsfunktionen aktivieren</a:t>
            </a:r>
            <a:br>
              <a:rPr lang="de-CH" dirty="0"/>
            </a:br>
            <a:r>
              <a:rPr lang="de-CH" dirty="0"/>
              <a:t>Die meisten Mobilgeräte bieten standardmässig Spam-Filter und andere Sicherheits­funktionen. Aktiviere diese Optionen, damit verdächtige Nachrichten automatisch erkannt und blockiert werden.  </a:t>
            </a:r>
          </a:p>
          <a:p>
            <a:pPr marL="342900" indent="-342900">
              <a:buFont typeface="+mj-lt"/>
              <a:buAutoNum type="arabicPeriod"/>
            </a:pPr>
            <a:r>
              <a:rPr lang="de-CH" b="1" dirty="0"/>
              <a:t>Zwei-Faktor-Authentifizierung (2FA) nutzen</a:t>
            </a:r>
            <a:br>
              <a:rPr lang="de-CH" dirty="0"/>
            </a:br>
            <a:r>
              <a:rPr lang="de-CH" dirty="0"/>
              <a:t>Bei der 2FA erhältst du beim einloggen nach der Passwort­eingabe einen Code per SMS oder E-Mail. Durch diese zusätzliche Sicherheits­stufe reduzierst du das Risiko auf einen Datenklau.</a:t>
            </a:r>
          </a:p>
          <a:p>
            <a:pPr marL="342900" indent="-342900">
              <a:buFont typeface="+mj-lt"/>
              <a:buAutoNum type="arabicPeriod"/>
            </a:pPr>
            <a:r>
              <a:rPr lang="de-CH" b="1" dirty="0"/>
              <a:t>Regelmässige Updates</a:t>
            </a:r>
            <a:br>
              <a:rPr lang="de-CH" dirty="0"/>
            </a:br>
            <a:r>
              <a:rPr lang="de-CH" dirty="0"/>
              <a:t>Halte die Software und Systeme auf deinem Gerät stets auf dem neuesten Stand. </a:t>
            </a:r>
          </a:p>
          <a:p>
            <a:pPr marL="342900" indent="-342900">
              <a:buFont typeface="+mj-lt"/>
              <a:buAutoNum type="arabicPeriod"/>
            </a:pPr>
            <a:r>
              <a:rPr lang="de-CH" b="1" dirty="0"/>
              <a:t>Proaktiv informieren</a:t>
            </a:r>
            <a:br>
              <a:rPr lang="de-CH" b="1" dirty="0"/>
            </a:br>
            <a:r>
              <a:rPr lang="de-CH" dirty="0"/>
              <a:t>Informieren dich sich regelmässig über </a:t>
            </a:r>
            <a:r>
              <a:rPr lang="de-CH" dirty="0">
                <a:hlinkClick r:id="rId2"/>
              </a:rPr>
              <a:t>aktuelle Cybervorfälle</a:t>
            </a:r>
            <a:r>
              <a:rPr lang="de-CH" dirty="0"/>
              <a:t> und sprich auch in deinem Umfeld darüber. </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030056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06E540-A703-F638-BC72-D84A51BA0BD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161A095-14D5-BAE0-D787-B0FDAE44D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FA4FCE1-523E-D481-0DE0-8ECBD3D1A92D}"/>
              </a:ext>
            </a:extLst>
          </p:cNvPr>
          <p:cNvSpPr>
            <a:spLocks noGrp="1"/>
          </p:cNvSpPr>
          <p:nvPr>
            <p:ph type="title"/>
          </p:nvPr>
        </p:nvSpPr>
        <p:spPr>
          <a:xfrm>
            <a:off x="808638" y="386930"/>
            <a:ext cx="9236700" cy="1188950"/>
          </a:xfrm>
        </p:spPr>
        <p:txBody>
          <a:bodyPr anchor="b">
            <a:normAutofit fontScale="90000"/>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Handy Trick 2: Satellitennummer</a:t>
            </a:r>
          </a:p>
        </p:txBody>
      </p:sp>
      <p:grpSp>
        <p:nvGrpSpPr>
          <p:cNvPr id="10" name="Group 9">
            <a:extLst>
              <a:ext uri="{FF2B5EF4-FFF2-40B4-BE49-F238E27FC236}">
                <a16:creationId xmlns:a16="http://schemas.microsoft.com/office/drawing/2014/main" id="{C4D1AD60-F85A-36F1-C07D-EFCC4498DF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28AB5316-1364-C869-F339-F552C11A92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E67BE4-42CA-E4BD-53C2-2928480346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C3C62C0-0185-6D48-8C16-2C380E046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F8761F0D-6EDB-FFF5-30F6-2797DB23DF03}"/>
              </a:ext>
            </a:extLst>
          </p:cNvPr>
          <p:cNvSpPr txBox="1"/>
          <p:nvPr/>
        </p:nvSpPr>
        <p:spPr>
          <a:xfrm>
            <a:off x="440870" y="2284724"/>
            <a:ext cx="10942491" cy="3754874"/>
          </a:xfrm>
          <a:prstGeom prst="rect">
            <a:avLst/>
          </a:prstGeom>
          <a:noFill/>
        </p:spPr>
        <p:txBody>
          <a:bodyPr wrap="square" rtlCol="0">
            <a:spAutoFit/>
          </a:bodyPr>
          <a:lstStyle/>
          <a:p>
            <a:r>
              <a:rPr lang="de-CH" sz="2000" dirty="0"/>
              <a:t>Kriminelle nutzen Vorwahlen von Satellitentelefonnetzen (z. B. von Netzen wie Inmarsat, Thuraya oder Iridium), um gezielt hohe Gebühren zu generieren. </a:t>
            </a:r>
            <a:br>
              <a:rPr lang="de-CH" dirty="0"/>
            </a:br>
            <a:r>
              <a:rPr lang="de-CH" b="1" dirty="0"/>
              <a:t>So funktioniert es:</a:t>
            </a:r>
          </a:p>
          <a:p>
            <a:pPr marL="342900" indent="-342900">
              <a:buFont typeface="+mj-lt"/>
              <a:buAutoNum type="arabicPeriod"/>
            </a:pPr>
            <a:r>
              <a:rPr lang="de-CH" b="1" dirty="0"/>
              <a:t>Das kurze Klingeln:</a:t>
            </a:r>
            <a:r>
              <a:rPr lang="de-CH" dirty="0"/>
              <a:t> </a:t>
            </a:r>
            <a:br>
              <a:rPr lang="de-CH" dirty="0"/>
            </a:br>
            <a:r>
              <a:rPr lang="de-CH" dirty="0"/>
              <a:t>Das Telefon klingelt nur </a:t>
            </a:r>
            <a:r>
              <a:rPr lang="de-CH" b="1" dirty="0"/>
              <a:t>ein einziges Mal</a:t>
            </a:r>
            <a:r>
              <a:rPr lang="de-CH" dirty="0"/>
              <a:t> (daher der Name „Ping-Anruf“). Die Betrüger wollen gar nicht mit dir sprechen – sie wollen nur, dass du den Anruf in Abwesenheit siehst.</a:t>
            </a:r>
          </a:p>
          <a:p>
            <a:pPr marL="342900" indent="-342900">
              <a:buFont typeface="+mj-lt"/>
              <a:buAutoNum type="arabicPeriod"/>
            </a:pPr>
            <a:r>
              <a:rPr lang="de-CH" b="1" dirty="0"/>
              <a:t>Die Neugier/Sorge:</a:t>
            </a:r>
            <a:r>
              <a:rPr lang="de-CH" dirty="0"/>
              <a:t> </a:t>
            </a:r>
            <a:br>
              <a:rPr lang="de-CH" dirty="0"/>
            </a:br>
            <a:r>
              <a:rPr lang="de-CH" dirty="0"/>
              <a:t>Du siehst einen verpassten Anruf und rufst aus Neugier oder Sorge zurück.</a:t>
            </a:r>
            <a:endParaRPr lang="de-CH" b="1" dirty="0"/>
          </a:p>
          <a:p>
            <a:pPr marL="342900" indent="-342900">
              <a:buFont typeface="+mj-lt"/>
              <a:buAutoNum type="arabicPeriod"/>
            </a:pPr>
            <a:r>
              <a:rPr lang="de-CH" b="1" dirty="0"/>
              <a:t>Die Kostenfalle:</a:t>
            </a:r>
            <a:r>
              <a:rPr lang="de-CH" dirty="0"/>
              <a:t> </a:t>
            </a:r>
            <a:br>
              <a:rPr lang="de-CH" dirty="0"/>
            </a:br>
            <a:r>
              <a:rPr lang="de-CH" dirty="0"/>
              <a:t>Sobald du  anrufst, landest du in einer Warteschleife (oft mit gefälschten Bandansagen wie „Bitte warten Sie auf die Zuteilung“ oder künstlichen Freizeichen), um das Telefonat in die Länge zu ziehen. Satellitennummern kosten bei einem Rückruf oft </a:t>
            </a:r>
            <a:r>
              <a:rPr lang="de-CH" b="1" dirty="0"/>
              <a:t>mehrere Franken pro Minute</a:t>
            </a:r>
            <a:r>
              <a:rPr lang="de-CH" dirty="0"/>
              <a:t>! An diesen Gebühren verdienen die Betrüger direkt mit.</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915006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030AC3-3BC4-4C1D-D731-256641FDE6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571214C-D0C1-1EC5-96BB-C8D165A3C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CEADD4B-E5AF-8EBB-46F6-801E00C574F1}"/>
              </a:ext>
            </a:extLst>
          </p:cNvPr>
          <p:cNvSpPr>
            <a:spLocks noGrp="1"/>
          </p:cNvSpPr>
          <p:nvPr>
            <p:ph type="title"/>
          </p:nvPr>
        </p:nvSpPr>
        <p:spPr>
          <a:xfrm>
            <a:off x="808638" y="386930"/>
            <a:ext cx="9236700" cy="1188950"/>
          </a:xfrm>
        </p:spPr>
        <p:txBody>
          <a:bodyPr anchor="b">
            <a:normAutofit fontScale="90000"/>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Handy Trick 2: Satellitennummer</a:t>
            </a:r>
          </a:p>
        </p:txBody>
      </p:sp>
      <p:grpSp>
        <p:nvGrpSpPr>
          <p:cNvPr id="10" name="Group 9">
            <a:extLst>
              <a:ext uri="{FF2B5EF4-FFF2-40B4-BE49-F238E27FC236}">
                <a16:creationId xmlns:a16="http://schemas.microsoft.com/office/drawing/2014/main" id="{E7582808-EDA9-00BF-C7E3-77B06C3485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B9867E15-14D2-4F14-EB7F-F346939C24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EB45A7-E472-5B8D-4880-F7D52777D9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7C00A6DA-7C3B-AEC1-FF8A-53EA90AFB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FDFBEB7B-6838-EAD4-0A8A-99617BDE1544}"/>
              </a:ext>
            </a:extLst>
          </p:cNvPr>
          <p:cNvSpPr txBox="1"/>
          <p:nvPr/>
        </p:nvSpPr>
        <p:spPr>
          <a:xfrm>
            <a:off x="440870" y="2284724"/>
            <a:ext cx="10942491" cy="3970318"/>
          </a:xfrm>
          <a:prstGeom prst="rect">
            <a:avLst/>
          </a:prstGeom>
          <a:noFill/>
        </p:spPr>
        <p:txBody>
          <a:bodyPr wrap="square" rtlCol="0">
            <a:spAutoFit/>
          </a:bodyPr>
          <a:lstStyle/>
          <a:p>
            <a:pPr marL="342900" indent="-342900">
              <a:buFont typeface="+mj-lt"/>
              <a:buAutoNum type="arabicPeriod"/>
            </a:pPr>
            <a:r>
              <a:rPr lang="de-CH" b="1" dirty="0"/>
              <a:t>Typische </a:t>
            </a:r>
            <a:r>
              <a:rPr lang="de-CH" b="1" dirty="0" err="1"/>
              <a:t>Satelitenvorwahlen</a:t>
            </a:r>
            <a:r>
              <a:rPr lang="de-CH" b="1" dirty="0"/>
              <a:t>:</a:t>
            </a:r>
            <a:br>
              <a:rPr lang="de-CH" b="1" dirty="0"/>
            </a:br>
            <a:r>
              <a:rPr lang="de-CH" dirty="0"/>
              <a:t>Satelliten-Netzwerke nutzen eigene, internationale Ländervorwahlen, die meistens mit </a:t>
            </a:r>
            <a:r>
              <a:rPr lang="de-CH" b="1" dirty="0"/>
              <a:t>+881</a:t>
            </a:r>
            <a:r>
              <a:rPr lang="de-CH" dirty="0"/>
              <a:t> oder </a:t>
            </a:r>
            <a:r>
              <a:rPr lang="de-CH" b="1" dirty="0"/>
              <a:t>+882</a:t>
            </a:r>
            <a:r>
              <a:rPr lang="de-CH" dirty="0"/>
              <a:t>beginnen. Beispiele für solche Nummernblöcke sind:</a:t>
            </a:r>
            <a:br>
              <a:rPr lang="de-CH" dirty="0"/>
            </a:br>
            <a:r>
              <a:rPr lang="de-CH" b="1" dirty="0"/>
              <a:t>+882 16...</a:t>
            </a:r>
            <a:r>
              <a:rPr lang="de-CH" dirty="0"/>
              <a:t> (wird sehr häufig für solche Ping-Anrufe missbraucht)</a:t>
            </a:r>
            <a:br>
              <a:rPr lang="de-CH" dirty="0"/>
            </a:br>
            <a:r>
              <a:rPr lang="de-CH" b="1" dirty="0"/>
              <a:t>+881 6...</a:t>
            </a:r>
            <a:r>
              <a:rPr lang="de-CH" dirty="0"/>
              <a:t> / </a:t>
            </a:r>
            <a:r>
              <a:rPr lang="de-CH" b="1" dirty="0"/>
              <a:t>+881 7...</a:t>
            </a:r>
            <a:r>
              <a:rPr lang="de-CH" dirty="0"/>
              <a:t> (Iridium-Satellitennetz)</a:t>
            </a:r>
            <a:br>
              <a:rPr lang="de-CH" dirty="0"/>
            </a:br>
            <a:r>
              <a:rPr lang="de-CH" b="1" dirty="0"/>
              <a:t>+870...</a:t>
            </a:r>
            <a:r>
              <a:rPr lang="de-CH" dirty="0"/>
              <a:t> (Inmarsat) </a:t>
            </a:r>
            <a:br>
              <a:rPr lang="de-CH" dirty="0"/>
            </a:br>
            <a:endParaRPr lang="de-CH" dirty="0"/>
          </a:p>
          <a:p>
            <a:pPr marL="342900" indent="-342900">
              <a:buFont typeface="+mj-lt"/>
              <a:buAutoNum type="arabicPeriod"/>
            </a:pPr>
            <a:r>
              <a:rPr lang="de-CH" b="1" dirty="0"/>
              <a:t>So schützt du dich</a:t>
            </a:r>
          </a:p>
          <a:p>
            <a:pPr marL="800100" lvl="1" indent="-342900">
              <a:buFont typeface="Arial" panose="020B0604020202020204" pitchFamily="34" charset="0"/>
              <a:buChar char="•"/>
            </a:pPr>
            <a:r>
              <a:rPr lang="de-CH" b="1" dirty="0"/>
              <a:t>Niemals unbekannte Auslandsvorwahlen zurückrufen:</a:t>
            </a:r>
            <a:r>
              <a:rPr lang="de-CH" dirty="0"/>
              <a:t> </a:t>
            </a:r>
            <a:br>
              <a:rPr lang="de-CH" dirty="0"/>
            </a:br>
            <a:r>
              <a:rPr lang="de-CH" dirty="0"/>
              <a:t>Wenn du niemanden im Ausland erwartest, Nummern mit +881, +882 oder unbekannten afrikanischen/asiatischen Vorwahlen niemals zurückrufen </a:t>
            </a:r>
          </a:p>
          <a:p>
            <a:pPr marL="800100" lvl="1" indent="-342900">
              <a:buFont typeface="Arial" panose="020B0604020202020204" pitchFamily="34" charset="0"/>
              <a:buChar char="•"/>
            </a:pPr>
            <a:r>
              <a:rPr lang="de-CH" b="1" dirty="0"/>
              <a:t>Nummer blockieren:</a:t>
            </a:r>
            <a:r>
              <a:rPr lang="de-CH" dirty="0"/>
              <a:t> </a:t>
            </a:r>
            <a:br>
              <a:rPr lang="de-CH" dirty="0"/>
            </a:br>
            <a:r>
              <a:rPr lang="de-CH" dirty="0"/>
              <a:t>Die Nummer direkt in den Einstellungen deines Smartphones sperren.</a:t>
            </a:r>
          </a:p>
          <a:p>
            <a:pPr marL="800100" lvl="1" indent="-342900">
              <a:buFont typeface="Arial" panose="020B0604020202020204" pitchFamily="34" charset="0"/>
              <a:buChar char="•"/>
            </a:pPr>
            <a:r>
              <a:rPr lang="de-CH" b="1" dirty="0"/>
              <a:t>Anrufe zu teuren Satelliten- </a:t>
            </a:r>
            <a:r>
              <a:rPr lang="de-CH" dirty="0"/>
              <a:t>und Mehrwertnummer generell für dein Abo </a:t>
            </a:r>
            <a:r>
              <a:rPr lang="de-CH" b="1" dirty="0"/>
              <a:t>sperren lassen</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568602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0A72BA-B00B-7710-038F-6A779929E2C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5224F3-7CA9-CFED-0B0C-47359574A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98617E8-9D61-6473-E68A-A35EECF92F3E}"/>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Generelle Regel 1</a:t>
            </a:r>
          </a:p>
        </p:txBody>
      </p:sp>
      <p:grpSp>
        <p:nvGrpSpPr>
          <p:cNvPr id="10" name="Group 9">
            <a:extLst>
              <a:ext uri="{FF2B5EF4-FFF2-40B4-BE49-F238E27FC236}">
                <a16:creationId xmlns:a16="http://schemas.microsoft.com/office/drawing/2014/main" id="{E6B9CA55-9CB3-039C-F537-4698F77348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36A6595F-9F96-CCA4-B89B-943AC60F35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4387341-0831-5DAC-F511-F72D5E1AFA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B4031FC3-3E9D-3ABA-09E7-5B6D4E34A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B076B3B7-6D72-81EF-EA5F-6388C115A36A}"/>
              </a:ext>
            </a:extLst>
          </p:cNvPr>
          <p:cNvSpPr txBox="1"/>
          <p:nvPr/>
        </p:nvSpPr>
        <p:spPr>
          <a:xfrm>
            <a:off x="440870" y="2284724"/>
            <a:ext cx="10942491" cy="3477875"/>
          </a:xfrm>
          <a:prstGeom prst="rect">
            <a:avLst/>
          </a:prstGeom>
          <a:noFill/>
        </p:spPr>
        <p:txBody>
          <a:bodyPr wrap="square" rtlCol="0">
            <a:spAutoFit/>
          </a:bodyPr>
          <a:lstStyle/>
          <a:p>
            <a:r>
              <a:rPr lang="de-CH" sz="2000" dirty="0"/>
              <a:t>Bei  </a:t>
            </a:r>
            <a:r>
              <a:rPr lang="de-CH" sz="2000" b="1" dirty="0"/>
              <a:t>vertraulichen </a:t>
            </a:r>
            <a:r>
              <a:rPr lang="de-CH" sz="2000" b="1" dirty="0" err="1"/>
              <a:t>Webssites</a:t>
            </a:r>
            <a:r>
              <a:rPr lang="de-CH" sz="2000" b="1" dirty="0"/>
              <a:t> </a:t>
            </a:r>
            <a:r>
              <a:rPr lang="de-CH" sz="2000" dirty="0"/>
              <a:t>wie:</a:t>
            </a:r>
          </a:p>
          <a:p>
            <a:pPr marL="285750" indent="-285750">
              <a:buFont typeface="Arial" panose="020B0604020202020204" pitchFamily="34" charset="0"/>
              <a:buChar char="•"/>
            </a:pPr>
            <a:r>
              <a:rPr lang="de-CH" dirty="0"/>
              <a:t>Bank</a:t>
            </a:r>
          </a:p>
          <a:p>
            <a:pPr marL="285750" indent="-285750">
              <a:buFont typeface="Arial" panose="020B0604020202020204" pitchFamily="34" charset="0"/>
              <a:buChar char="•"/>
            </a:pPr>
            <a:r>
              <a:rPr lang="de-CH" dirty="0"/>
              <a:t>Versicherung</a:t>
            </a:r>
          </a:p>
          <a:p>
            <a:pPr marL="285750" indent="-285750">
              <a:buFont typeface="Arial" panose="020B0604020202020204" pitchFamily="34" charset="0"/>
              <a:buChar char="•"/>
            </a:pPr>
            <a:r>
              <a:rPr lang="de-CH" dirty="0"/>
              <a:t>Krankenkasse</a:t>
            </a:r>
          </a:p>
          <a:p>
            <a:pPr marL="285750" indent="-285750">
              <a:buFont typeface="Arial" panose="020B0604020202020204" pitchFamily="34" charset="0"/>
              <a:buChar char="•"/>
            </a:pPr>
            <a:r>
              <a:rPr lang="de-CH" dirty="0"/>
              <a:t>Arzt</a:t>
            </a:r>
          </a:p>
          <a:p>
            <a:pPr marL="285750" indent="-285750">
              <a:buFont typeface="Arial" panose="020B0604020202020204" pitchFamily="34" charset="0"/>
              <a:buChar char="•"/>
            </a:pPr>
            <a:r>
              <a:rPr lang="de-CH" dirty="0"/>
              <a:t>Post</a:t>
            </a:r>
          </a:p>
          <a:p>
            <a:pPr marL="285750" indent="-285750">
              <a:buFont typeface="Arial" panose="020B0604020202020204" pitchFamily="34" charset="0"/>
              <a:buChar char="•"/>
            </a:pPr>
            <a:r>
              <a:rPr lang="de-CH" dirty="0"/>
              <a:t>SBB</a:t>
            </a:r>
          </a:p>
          <a:p>
            <a:pPr marL="285750" indent="-285750">
              <a:buFont typeface="Arial" panose="020B0604020202020204" pitchFamily="34" charset="0"/>
              <a:buChar char="•"/>
            </a:pPr>
            <a:r>
              <a:rPr lang="de-CH" dirty="0"/>
              <a:t>Steueramt</a:t>
            </a:r>
          </a:p>
          <a:p>
            <a:pPr marL="285750" indent="-285750">
              <a:buFont typeface="Arial" panose="020B0604020202020204" pitchFamily="34" charset="0"/>
              <a:buChar char="•"/>
            </a:pPr>
            <a:r>
              <a:rPr lang="de-CH" dirty="0"/>
              <a:t>Behörden</a:t>
            </a:r>
          </a:p>
          <a:p>
            <a:pPr marL="285750" indent="-285750">
              <a:buFont typeface="Arial" panose="020B0604020202020204" pitchFamily="34" charset="0"/>
              <a:buChar char="•"/>
            </a:pPr>
            <a:r>
              <a:rPr lang="de-CH" dirty="0" err="1"/>
              <a:t>Etc</a:t>
            </a:r>
            <a:endParaRPr lang="de-CH" b="1" dirty="0"/>
          </a:p>
          <a:p>
            <a:r>
              <a:rPr lang="de-CH" sz="2000" b="1" dirty="0"/>
              <a:t>Nie über einen gesendeten Link einloggen</a:t>
            </a:r>
            <a:br>
              <a:rPr lang="de-CH" b="1" dirty="0"/>
            </a:br>
            <a:r>
              <a:rPr lang="de-CH" dirty="0"/>
              <a:t>sondern ein Lesezeichen speichern und darüber auf die entsprechende Website zugreifen.</a:t>
            </a:r>
            <a:endParaRPr lang="de-DE"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291198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5C2678-3BAD-591C-C25C-081E2BE2249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884AA33-599F-552D-16B8-EBAB066B7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6647F8-F717-C0C1-A041-675A2B8E5502}"/>
              </a:ext>
            </a:extLst>
          </p:cNvPr>
          <p:cNvSpPr>
            <a:spLocks noGrp="1"/>
          </p:cNvSpPr>
          <p:nvPr>
            <p:ph type="title"/>
          </p:nvPr>
        </p:nvSpPr>
        <p:spPr>
          <a:xfrm>
            <a:off x="808638" y="386930"/>
            <a:ext cx="9236700" cy="1188950"/>
          </a:xfrm>
        </p:spPr>
        <p:txBody>
          <a:bodyPr anchor="b">
            <a:normAutofit/>
          </a:bodyPr>
          <a:lstStyle/>
          <a:p>
            <a:r>
              <a:rPr lang="de-DE" sz="5400" dirty="0">
                <a:latin typeface="Helvetica Neue" panose="02000503000000020004" pitchFamily="2" charset="0"/>
                <a:ea typeface="Helvetica Neue" panose="02000503000000020004" pitchFamily="2" charset="0"/>
                <a:cs typeface="Helvetica Neue" panose="02000503000000020004" pitchFamily="2" charset="0"/>
              </a:rPr>
              <a:t>Generelle Regel 2: LINDA</a:t>
            </a:r>
          </a:p>
        </p:txBody>
      </p:sp>
      <p:grpSp>
        <p:nvGrpSpPr>
          <p:cNvPr id="10" name="Group 9">
            <a:extLst>
              <a:ext uri="{FF2B5EF4-FFF2-40B4-BE49-F238E27FC236}">
                <a16:creationId xmlns:a16="http://schemas.microsoft.com/office/drawing/2014/main" id="{4094E7C9-ABE3-5DFC-0921-0873DDC02C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E5DFF4B6-CDE6-2CAF-F000-8D98A8E80A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305578C-AD15-91D5-3925-F5C7A6532F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DEFDAF21-E919-CAD3-17A3-1179BFF9E0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feld 19">
            <a:extLst>
              <a:ext uri="{FF2B5EF4-FFF2-40B4-BE49-F238E27FC236}">
                <a16:creationId xmlns:a16="http://schemas.microsoft.com/office/drawing/2014/main" id="{793AB68D-DA55-ADA4-3C88-ED16A60D8308}"/>
              </a:ext>
            </a:extLst>
          </p:cNvPr>
          <p:cNvSpPr txBox="1"/>
          <p:nvPr/>
        </p:nvSpPr>
        <p:spPr>
          <a:xfrm>
            <a:off x="440870" y="2284724"/>
            <a:ext cx="10942491" cy="3508653"/>
          </a:xfrm>
          <a:prstGeom prst="rect">
            <a:avLst/>
          </a:prstGeom>
          <a:noFill/>
        </p:spPr>
        <p:txBody>
          <a:bodyPr wrap="square" rtlCol="0">
            <a:spAutoFit/>
          </a:bodyPr>
          <a:lstStyle/>
          <a:p>
            <a:r>
              <a:rPr lang="de-CH" sz="2000" dirty="0"/>
              <a:t>Die nationale Präventionsinitiative Card-Security von Polizei sowie Debit- und Kreditkartenanbietern hat unter dem Akronym LINDA folgende  Merksätze formuliert. </a:t>
            </a:r>
          </a:p>
          <a:p>
            <a:endParaRPr lang="de-CH" sz="2000" dirty="0"/>
          </a:p>
          <a:p>
            <a:r>
              <a:rPr lang="de-CH" b="1" dirty="0"/>
              <a:t>L:</a:t>
            </a:r>
            <a:r>
              <a:rPr lang="de-CH" dirty="0"/>
              <a:t> Links und Anhänge von Unbekannten nie anklicken.</a:t>
            </a:r>
          </a:p>
          <a:p>
            <a:endParaRPr lang="de-CH" dirty="0"/>
          </a:p>
          <a:p>
            <a:r>
              <a:rPr lang="de-CH" b="1" dirty="0"/>
              <a:t>I:</a:t>
            </a:r>
            <a:r>
              <a:rPr lang="de-CH" dirty="0"/>
              <a:t> Inhalte in E-Mails stets kritisch prüfen.</a:t>
            </a:r>
          </a:p>
          <a:p>
            <a:endParaRPr lang="de-CH" b="1" dirty="0"/>
          </a:p>
          <a:p>
            <a:r>
              <a:rPr lang="de-CH" b="1" dirty="0"/>
              <a:t>N:</a:t>
            </a:r>
            <a:r>
              <a:rPr lang="de-CH" dirty="0"/>
              <a:t> Neutrale Anrede in Nachricht macht stutzig.</a:t>
            </a:r>
          </a:p>
          <a:p>
            <a:endParaRPr lang="de-CH" b="1" dirty="0"/>
          </a:p>
          <a:p>
            <a:r>
              <a:rPr lang="de-CH" b="1" dirty="0"/>
              <a:t>D:</a:t>
            </a:r>
            <a:r>
              <a:rPr lang="de-CH" dirty="0"/>
              <a:t> Dringlichkeit und Zeitdruck sind verdächtig.</a:t>
            </a:r>
          </a:p>
          <a:p>
            <a:endParaRPr lang="de-CH" b="1" dirty="0"/>
          </a:p>
          <a:p>
            <a:r>
              <a:rPr lang="de-CH" b="1" dirty="0"/>
              <a:t>A:</a:t>
            </a:r>
            <a:r>
              <a:rPr lang="de-CH" dirty="0"/>
              <a:t> Absender immer genau überprüfen.</a:t>
            </a:r>
          </a:p>
        </p:txBody>
      </p:sp>
    </p:spTree>
    <p:extLst>
      <p:ext uri="{BB962C8B-B14F-4D97-AF65-F5344CB8AC3E}">
        <p14:creationId xmlns:p14="http://schemas.microsoft.com/office/powerpoint/2010/main" val="84402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F87C3C-0E7D-691E-3192-4D70CC50E5F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47C9C1-2055-CF16-5932-F491F33F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B7CF57-296E-AD05-FD3D-052DCAD7B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8BE3D10-EC77-C4AB-64AC-D9CC3AB8D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16CE02-9659-CD59-EC0A-A11721D246E1}"/>
              </a:ext>
            </a:extLst>
          </p:cNvPr>
          <p:cNvSpPr>
            <a:spLocks noGrp="1"/>
          </p:cNvSpPr>
          <p:nvPr>
            <p:ph type="ctrTitle"/>
          </p:nvPr>
        </p:nvSpPr>
        <p:spPr>
          <a:xfrm>
            <a:off x="1524000" y="1293338"/>
            <a:ext cx="9144000" cy="3274592"/>
          </a:xfrm>
        </p:spPr>
        <p:txBody>
          <a:bodyPr anchor="ctr">
            <a:normAutofit/>
          </a:bodyPr>
          <a:lstStyle/>
          <a:p>
            <a:endParaRPr lang="de-DE" sz="7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Untertitel 2">
            <a:extLst>
              <a:ext uri="{FF2B5EF4-FFF2-40B4-BE49-F238E27FC236}">
                <a16:creationId xmlns:a16="http://schemas.microsoft.com/office/drawing/2014/main" id="{BD4A444D-B2DE-812A-FFC3-AED11C11B394}"/>
              </a:ext>
            </a:extLst>
          </p:cNvPr>
          <p:cNvSpPr>
            <a:spLocks noGrp="1"/>
          </p:cNvSpPr>
          <p:nvPr>
            <p:ph type="subTitle" idx="1"/>
          </p:nvPr>
        </p:nvSpPr>
        <p:spPr>
          <a:xfrm>
            <a:off x="1284989" y="967383"/>
            <a:ext cx="9144000" cy="651910"/>
          </a:xfrm>
        </p:spPr>
        <p:txBody>
          <a:bodyPr anchor="ctr">
            <a:normAutofit/>
          </a:bodyPr>
          <a:lstStyle/>
          <a:p>
            <a:r>
              <a:rPr lang="de-DE" dirty="0">
                <a:latin typeface="Helvetica Neue" panose="02000503000000020004" pitchFamily="2" charset="0"/>
                <a:ea typeface="Helvetica Neue" panose="02000503000000020004" pitchFamily="2" charset="0"/>
                <a:cs typeface="Helvetica Neue" panose="02000503000000020004" pitchFamily="2" charset="0"/>
              </a:rPr>
              <a:t>Vielen Dank</a:t>
            </a:r>
          </a:p>
        </p:txBody>
      </p:sp>
      <p:cxnSp>
        <p:nvCxnSpPr>
          <p:cNvPr id="14" name="Straight Connector 13">
            <a:extLst>
              <a:ext uri="{FF2B5EF4-FFF2-40B4-BE49-F238E27FC236}">
                <a16:creationId xmlns:a16="http://schemas.microsoft.com/office/drawing/2014/main" id="{1412A1CE-2472-C069-8A06-DF341EE159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Grafik 3" descr="Ein Bild, das Text, Screenshot, Schrift, Marke enthält.&#10;&#10;KI-generierte Inhalte können fehlerhaft sein.">
            <a:extLst>
              <a:ext uri="{FF2B5EF4-FFF2-40B4-BE49-F238E27FC236}">
                <a16:creationId xmlns:a16="http://schemas.microsoft.com/office/drawing/2014/main" id="{C3A9E2AD-3004-899A-FD3B-8DC9B46B9AED}"/>
              </a:ext>
            </a:extLst>
          </p:cNvPr>
          <p:cNvPicPr>
            <a:picLocks noChangeAspect="1"/>
          </p:cNvPicPr>
          <p:nvPr/>
        </p:nvPicPr>
        <p:blipFill>
          <a:blip r:embed="rId2"/>
          <a:stretch>
            <a:fillRect/>
          </a:stretch>
        </p:blipFill>
        <p:spPr>
          <a:xfrm>
            <a:off x="3061911" y="551961"/>
            <a:ext cx="6158066" cy="4618549"/>
          </a:xfrm>
          <a:prstGeom prst="rect">
            <a:avLst/>
          </a:prstGeom>
        </p:spPr>
      </p:pic>
    </p:spTree>
    <p:extLst>
      <p:ext uri="{BB962C8B-B14F-4D97-AF65-F5344CB8AC3E}">
        <p14:creationId xmlns:p14="http://schemas.microsoft.com/office/powerpoint/2010/main" val="120734828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1310</Words>
  <Application>Microsoft Macintosh PowerPoint</Application>
  <PresentationFormat>Breitbild</PresentationFormat>
  <Paragraphs>113</Paragraphs>
  <Slides>18</Slides>
  <Notes>3</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Aptos</vt:lpstr>
      <vt:lpstr>Aptos Display</vt:lpstr>
      <vt:lpstr>Arial</vt:lpstr>
      <vt:lpstr>Helvetica Neue</vt:lpstr>
      <vt:lpstr>Office</vt:lpstr>
      <vt:lpstr>PowerPoint-Präsentation</vt:lpstr>
      <vt:lpstr>Inhalt</vt:lpstr>
      <vt:lpstr>PC Trick1: Falsche Warnung</vt:lpstr>
      <vt:lpstr>Falsche Warnung erkennen</vt:lpstr>
      <vt:lpstr>PC Trick 2a: Falscher Support</vt:lpstr>
      <vt:lpstr>PC Trick 2b: Falscher Support</vt:lpstr>
      <vt:lpstr>PC Trick 2b: Falscher Support</vt:lpstr>
      <vt:lpstr>Sofortmassnahmen bei Betrug</vt:lpstr>
      <vt:lpstr>PC Trick 3: Phishing</vt:lpstr>
      <vt:lpstr>Phishing erkennen</vt:lpstr>
      <vt:lpstr>Handy Trick 1: Smishing</vt:lpstr>
      <vt:lpstr>Reaktion auf Smishing</vt:lpstr>
      <vt:lpstr>Schutz vor Smishing</vt:lpstr>
      <vt:lpstr>Handy Trick 2: Satellitennummer</vt:lpstr>
      <vt:lpstr>Handy Trick 2: Satellitennummer</vt:lpstr>
      <vt:lpstr>Generelle Regel 1</vt:lpstr>
      <vt:lpstr>Generelle Regel 2: LINDA</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Just</dc:creator>
  <cp:lastModifiedBy>Christian Just</cp:lastModifiedBy>
  <cp:revision>25</cp:revision>
  <dcterms:created xsi:type="dcterms:W3CDTF">2025-01-15T10:29:35Z</dcterms:created>
  <dcterms:modified xsi:type="dcterms:W3CDTF">2026-10-07T09:16:26Z</dcterms:modified>
</cp:coreProperties>
</file>